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5"/>
  </p:notesMasterIdLst>
  <p:sldIdLst>
    <p:sldId id="259" r:id="rId2"/>
    <p:sldId id="260" r:id="rId3"/>
    <p:sldId id="261" r:id="rId4"/>
    <p:sldId id="262" r:id="rId5"/>
    <p:sldId id="263" r:id="rId6"/>
    <p:sldId id="264" r:id="rId7"/>
    <p:sldId id="265" r:id="rId8"/>
    <p:sldId id="266" r:id="rId9"/>
    <p:sldId id="267" r:id="rId10"/>
    <p:sldId id="316" r:id="rId11"/>
    <p:sldId id="268" r:id="rId12"/>
    <p:sldId id="269" r:id="rId13"/>
    <p:sldId id="270" r:id="rId14"/>
    <p:sldId id="271" r:id="rId15"/>
    <p:sldId id="317"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18" r:id="rId29"/>
    <p:sldId id="319"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5" r:id="rId46"/>
    <p:sldId id="306" r:id="rId47"/>
    <p:sldId id="307" r:id="rId48"/>
    <p:sldId id="308" r:id="rId49"/>
    <p:sldId id="309" r:id="rId50"/>
    <p:sldId id="310" r:id="rId51"/>
    <p:sldId id="313" r:id="rId52"/>
    <p:sldId id="314" r:id="rId53"/>
    <p:sldId id="315" r:id="rId54"/>
  </p:sldIdLst>
  <p:sldSz cx="13004800" cy="7302500"/>
  <p:notesSz cx="6858000" cy="9144000"/>
  <p:embeddedFontLst>
    <p:embeddedFont>
      <p:font typeface="Georgia" panose="02040502050405020303" pitchFamily="18" charset="0"/>
      <p:regular r:id="rId56"/>
      <p:bold r:id="rId57"/>
      <p:italic r:id="rId58"/>
      <p:boldItalic r:id="rId59"/>
    </p:embeddedFont>
    <p:embeddedFont>
      <p:font typeface="Oswald" panose="020B0604020202020204" charset="0"/>
      <p:regular r:id="rId60"/>
      <p:bold r:id="rId61"/>
    </p:embeddedFont>
    <p:embeddedFont>
      <p:font typeface="Impact" panose="020B0806030902050204" pitchFamily="3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p:cViewPr varScale="1">
        <p:scale>
          <a:sx n="82" d="100"/>
          <a:sy n="82" d="100"/>
        </p:scale>
        <p:origin x="-612" y="-78"/>
      </p:cViewPr>
      <p:guideLst>
        <p:guide orient="horz" pos="2300"/>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658133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i="1" dirty="0" smtClean="0"/>
              <a:t>Quotation</a:t>
            </a:r>
            <a:r>
              <a:rPr lang="en-US" i="1" baseline="0" dirty="0" smtClean="0"/>
              <a:t> Source: https://www.garyvaynerchuk.com/content-is-king-but-context-is-god/</a:t>
            </a:r>
            <a:endParaRPr i="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000000"/>
                  </a:solidFill>
                  <a:latin typeface="Arial"/>
                  <a:ea typeface="Arial"/>
                  <a:cs typeface="Arial"/>
                  <a:sym typeface="Arial"/>
                </a:rPr>
                <a:t>INSERT STICKER</a:t>
              </a:r>
              <a:br>
                <a:rPr lang="en-US" sz="1800" b="1" i="0" u="none" strike="noStrike" cap="none" dirty="0">
                  <a:solidFill>
                    <a:srgbClr val="000000"/>
                  </a:solidFill>
                  <a:latin typeface="Arial"/>
                  <a:ea typeface="Arial"/>
                  <a:cs typeface="Arial"/>
                  <a:sym typeface="Arial"/>
                </a:rPr>
              </a:br>
              <a:r>
                <a:rPr lang="en-US" sz="1800" b="1" i="0" u="none" strike="noStrike" cap="none" dirty="0">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dirty="0">
                <a:solidFill>
                  <a:srgbClr val="FFFFFF"/>
                </a:solidFill>
                <a:latin typeface="Arial"/>
                <a:ea typeface="Arial"/>
                <a:cs typeface="Arial"/>
                <a:sym typeface="Arial"/>
              </a:rPr>
              <a:t>Insert quote here.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suscipit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augue</a:t>
            </a:r>
            <a:r>
              <a:rPr lang="en-US" sz="1200" b="0" i="0" u="none" strike="noStrike" cap="none" dirty="0">
                <a:solidFill>
                  <a:srgbClr val="FFFFFF"/>
                </a:solidFill>
                <a:latin typeface="Arial"/>
                <a:ea typeface="Arial"/>
                <a:cs typeface="Arial"/>
                <a:sym typeface="Arial"/>
              </a:rPr>
              <a:t> a </a:t>
            </a:r>
            <a:r>
              <a:rPr lang="en-US" sz="1200" b="0" i="0" u="none" strike="noStrike" cap="none" dirty="0" err="1">
                <a:solidFill>
                  <a:srgbClr val="FFFFFF"/>
                </a:solidFill>
                <a:latin typeface="Arial"/>
                <a:ea typeface="Arial"/>
                <a:cs typeface="Arial"/>
                <a:sym typeface="Arial"/>
              </a:rPr>
              <a:t>erat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tristique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sollicitudin</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Donec</a:t>
            </a:r>
            <a:r>
              <a:rPr lang="en-US" sz="1200" b="0" i="0" u="none" strike="noStrike" cap="none" dirty="0">
                <a:solidFill>
                  <a:srgbClr val="FFFFFF"/>
                </a:solidFill>
                <a:latin typeface="Arial"/>
                <a:ea typeface="Arial"/>
                <a:cs typeface="Arial"/>
                <a:sym typeface="Arial"/>
              </a:rPr>
              <a:t> sit </a:t>
            </a:r>
            <a:r>
              <a:rPr lang="en-US" sz="1200" b="0" i="0" u="none" strike="noStrike" cap="none" dirty="0" err="1">
                <a:solidFill>
                  <a:srgbClr val="FFFFFF"/>
                </a:solidFill>
                <a:latin typeface="Arial"/>
                <a:ea typeface="Arial"/>
                <a:cs typeface="Arial"/>
                <a:sym typeface="Arial"/>
              </a:rPr>
              <a:t>amet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arcu</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t>
            </a:r>
            <a:r>
              <a:rPr lang="en-US" sz="1200" b="0" i="0" u="none" strike="noStrike" cap="none" dirty="0" err="1">
                <a:solidFill>
                  <a:srgbClr val="FFFFFF"/>
                </a:solidFill>
                <a:latin typeface="Arial"/>
                <a:ea typeface="Arial"/>
                <a:cs typeface="Arial"/>
                <a:sym typeface="Arial"/>
              </a:rPr>
              <a:t>rhoncus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Vivamus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eget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vulputate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purus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Curabitur</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venenatis</a:t>
            </a:r>
            <a:r>
              <a:rPr lang="en-US" sz="1200" b="0" i="0" u="none" strike="noStrike" cap="none" dirty="0">
                <a:solidFill>
                  <a:srgbClr val="FFFFFF"/>
                </a:solidFill>
                <a:latin typeface="Arial"/>
                <a:ea typeface="Arial"/>
                <a:cs typeface="Arial"/>
                <a:sym typeface="Arial"/>
              </a:rPr>
              <a:t>, nisi non </a:t>
            </a:r>
            <a:r>
              <a:rPr lang="en-US" sz="1200" b="0" i="0" u="none" strike="noStrike" cap="none" dirty="0" err="1">
                <a:solidFill>
                  <a:srgbClr val="FFFFFF"/>
                </a:solidFill>
                <a:latin typeface="Arial"/>
                <a:ea typeface="Arial"/>
                <a:cs typeface="Arial"/>
                <a:sym typeface="Arial"/>
              </a:rPr>
              <a:t>faucibus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fringilla</a:t>
            </a:r>
            <a:r>
              <a:rPr lang="en-US" sz="1200" b="0" i="0" u="none" strike="noStrike" cap="none" dirty="0">
                <a:solidFill>
                  <a:srgbClr val="FFFFFF"/>
                </a:solidFill>
                <a:latin typeface="Arial"/>
                <a:ea typeface="Arial"/>
                <a:cs typeface="Arial"/>
                <a:sym typeface="Arial"/>
              </a:rPr>
              <a:t>.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dc.gov/nchs/nhan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kaggle.com/c/titanic/data"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scipy.org/doc/numpy/reference/generated/numpy.ndarray.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pandas.pydata.org/pandas-docs/version/0.17.0/dsintro.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Doug Friedman</a:t>
            </a:r>
            <a:endParaRPr lang="en-US" sz="2800" b="0" i="1" u="none" strike="noStrike" cap="none" dirty="0">
              <a:solidFill>
                <a:srgbClr val="E52123"/>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dirty="0">
                <a:solidFill>
                  <a:srgbClr val="FFFFFF"/>
                </a:solidFill>
                <a:latin typeface="Oswald"/>
                <a:ea typeface="Oswald"/>
                <a:cs typeface="Oswald"/>
                <a:sym typeface="Oswald"/>
              </a:rPr>
              <a:t>EXPERIMENTAL DESIGN AND PANDAS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8"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 need a good question because…</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Defining the scope for a problem makes it manageable</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forces you to think about the nature of the problem</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A clear statement of goals is key for collaboration with others</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acts as an anchor if the analysis gets off track</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1388889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Goals are similar to the SMART Goals Framework.</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S:  specific</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M: </a:t>
            </a:r>
            <a:r>
              <a:rPr lang="en-US" sz="2800" dirty="0" smtClean="0">
                <a:solidFill>
                  <a:schemeClr val="dk1"/>
                </a:solidFill>
                <a:latin typeface="Georgia"/>
                <a:ea typeface="Georgia"/>
                <a:cs typeface="Georgia"/>
                <a:sym typeface="Georgia"/>
              </a:rPr>
              <a:t>measurable</a:t>
            </a:r>
            <a:endParaRPr lang="en-US" sz="2800" dirty="0">
              <a:solidFill>
                <a:schemeClr val="dk1"/>
              </a:solidFill>
              <a:latin typeface="Georgia"/>
              <a:ea typeface="Georgia"/>
              <a:cs typeface="Georgia"/>
              <a:sym typeface="Georgia"/>
            </a:endParaRP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A:  attainable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R:  reproducible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  time-bound</a:t>
            </a:r>
          </a:p>
          <a:p>
            <a:pPr marR="0" lvl="0" algn="l" rtl="0">
              <a:spcBef>
                <a:spcPts val="0"/>
              </a:spcBef>
              <a:buNone/>
            </a:pPr>
            <a:endParaRPr sz="2800" dirty="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Specific:  The dataset and key variables are clearly defined.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Measurable:  The type of analysis and major assumptions are articulated.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DIAGRAMMING AN AIM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National </a:t>
            </a:r>
            <a:r>
              <a:rPr lang="en-US" sz="2400" dirty="0">
                <a:solidFill>
                  <a:srgbClr val="333333"/>
                </a:solidFill>
                <a:latin typeface="Georgia"/>
                <a:ea typeface="Georgia"/>
                <a:cs typeface="Georgia"/>
                <a:sym typeface="Georgia"/>
              </a:rPr>
              <a:t>Health and Nutrition Examination Survey (NHANES) </a:t>
            </a:r>
            <a:r>
              <a:rPr lang="en-US" sz="2400" dirty="0" smtClean="0">
                <a:solidFill>
                  <a:srgbClr val="333333"/>
                </a:solidFill>
                <a:latin typeface="Georgia"/>
                <a:ea typeface="Georgia"/>
                <a:cs typeface="Georgia"/>
                <a:sym typeface="Georgia"/>
              </a:rPr>
              <a:t>“is </a:t>
            </a:r>
            <a:r>
              <a:rPr lang="en-US" sz="2400" dirty="0">
                <a:solidFill>
                  <a:srgbClr val="333333"/>
                </a:solidFill>
                <a:latin typeface="Georgia"/>
                <a:ea typeface="Georgia"/>
                <a:cs typeface="Georgia"/>
                <a:sym typeface="Georgia"/>
              </a:rPr>
              <a:t>a program of studies designed to assess the health and nutritional status of adults and children in the United States. The survey is unique in that it combines interviews and physical examinations” (</a:t>
            </a:r>
            <a:r>
              <a:rPr lang="en-US" sz="2400" dirty="0">
                <a:solidFill>
                  <a:srgbClr val="333333"/>
                </a:solidFill>
                <a:latin typeface="Georgia"/>
                <a:ea typeface="Georgia"/>
                <a:cs typeface="Georgia"/>
                <a:sym typeface="Georgia"/>
                <a:hlinkClick r:id="rId3"/>
              </a:rPr>
              <a:t>http://www.cdc.gov/nchs/nhanes</a:t>
            </a:r>
            <a:r>
              <a:rPr lang="en-US" sz="2400" dirty="0" smtClean="0">
                <a:solidFill>
                  <a:srgbClr val="333333"/>
                </a:solidFill>
                <a:latin typeface="Georgia"/>
                <a:ea typeface="Georgia"/>
                <a:cs typeface="Georgia"/>
                <a:sym typeface="Georgia"/>
                <a:hlinkClick r:id="rId3"/>
              </a:rPr>
              <a:t>/</a:t>
            </a:r>
            <a:r>
              <a:rPr lang="en-US" sz="2400" dirty="0" smtClean="0">
                <a:solidFill>
                  <a:srgbClr val="333333"/>
                </a:solidFill>
                <a:latin typeface="Georgia"/>
                <a:ea typeface="Georgia"/>
                <a:cs typeface="Georgia"/>
                <a:sym typeface="Georgia"/>
              </a:rPr>
              <a:t>).</a:t>
            </a:r>
          </a:p>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It is regularly administered by </a:t>
            </a:r>
            <a:r>
              <a:rPr lang="en-US" sz="2400" dirty="0">
                <a:solidFill>
                  <a:srgbClr val="333333"/>
                </a:solidFill>
                <a:latin typeface="Georgia"/>
                <a:ea typeface="Georgia"/>
                <a:cs typeface="Georgia"/>
                <a:sym typeface="Georgia"/>
              </a:rPr>
              <a:t>the Centers for Disease Control and </a:t>
            </a:r>
            <a:r>
              <a:rPr lang="en-US" sz="2400" dirty="0" smtClean="0">
                <a:solidFill>
                  <a:srgbClr val="333333"/>
                </a:solidFill>
                <a:latin typeface="Georgia"/>
                <a:ea typeface="Georgia"/>
                <a:cs typeface="Georgia"/>
                <a:sym typeface="Georgia"/>
              </a:rPr>
              <a:t>Prevention (CDC).</a:t>
            </a:r>
          </a:p>
          <a:p>
            <a:pPr marL="203200" lvl="0" indent="-256540">
              <a:lnSpc>
                <a:spcPct val="150000"/>
              </a:lnSpc>
              <a:spcAft>
                <a:spcPts val="1200"/>
              </a:spcAft>
              <a:buSzPct val="100000"/>
              <a:buFont typeface="Georgia"/>
              <a:buChar char="‣"/>
            </a:pPr>
            <a:endParaRPr lang="en-US" sz="2800" dirty="0">
              <a:solidFill>
                <a:srgbClr val="333333"/>
              </a:solidFill>
              <a:latin typeface="Georgia"/>
              <a:ea typeface="Georgia"/>
              <a:cs typeface="Georgia"/>
              <a:sym typeface="Georgia"/>
            </a:endParaRP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EXAMPLE DATASET</a:t>
            </a:r>
            <a:endParaRPr lang="en-US" sz="3200" b="1" dirty="0">
              <a:latin typeface="Oswald"/>
              <a:ea typeface="Oswald"/>
              <a:cs typeface="Oswald"/>
              <a:sym typeface="Oswald"/>
            </a:endParaRPr>
          </a:p>
        </p:txBody>
      </p:sp>
      <p:pic>
        <p:nvPicPr>
          <p:cNvPr id="4098" name="Picture 2" descr="http://health.uncc.edu/sites/health.uncc.edu/files/styles/news-thumbnail/public/fields/news/field_news_image/logo_NHANES-300x225_0.png?itok=RPrKILm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800" y="2889250"/>
            <a:ext cx="990600" cy="7429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38" y="4356101"/>
            <a:ext cx="82391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1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Determine </a:t>
            </a:r>
            <a:r>
              <a:rPr lang="en-US" sz="2800" dirty="0">
                <a:solidFill>
                  <a:srgbClr val="333333"/>
                </a:solidFill>
                <a:latin typeface="Georgia"/>
                <a:ea typeface="Georgia"/>
                <a:cs typeface="Georgia"/>
                <a:sym typeface="Georgia"/>
              </a:rPr>
              <a:t>the association of foods in the home with child dietary intake.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Using data from one </a:t>
            </a:r>
            <a:r>
              <a:rPr lang="en-US" sz="2800" dirty="0">
                <a:solidFill>
                  <a:srgbClr val="333333"/>
                </a:solidFill>
                <a:latin typeface="Georgia"/>
                <a:ea typeface="Georgia"/>
                <a:cs typeface="Georgia"/>
                <a:sym typeface="Georgia"/>
              </a:rPr>
              <a:t>24-hour </a:t>
            </a:r>
            <a:r>
              <a:rPr lang="en-US" sz="2800" dirty="0" smtClean="0">
                <a:solidFill>
                  <a:srgbClr val="333333"/>
                </a:solidFill>
                <a:latin typeface="Georgia"/>
                <a:ea typeface="Georgia"/>
                <a:cs typeface="Georgia"/>
                <a:sym typeface="Georgia"/>
              </a:rPr>
              <a:t>period from </a:t>
            </a:r>
            <a:r>
              <a:rPr lang="en-US" sz="2800" dirty="0">
                <a:solidFill>
                  <a:srgbClr val="333333"/>
                </a:solidFill>
                <a:latin typeface="Georgia"/>
                <a:ea typeface="Georgia"/>
                <a:cs typeface="Georgia"/>
                <a:sym typeface="Georgia"/>
              </a:rPr>
              <a:t>the </a:t>
            </a:r>
            <a:r>
              <a:rPr lang="en-US" sz="2800" dirty="0" smtClean="0">
                <a:solidFill>
                  <a:srgbClr val="333333"/>
                </a:solidFill>
                <a:latin typeface="Georgia"/>
                <a:ea typeface="Georgia"/>
                <a:cs typeface="Georgia"/>
                <a:sym typeface="Georgia"/>
              </a:rPr>
              <a:t>NHANES 2010-2011, we </a:t>
            </a:r>
            <a:r>
              <a:rPr lang="en-US" sz="2800" dirty="0">
                <a:solidFill>
                  <a:srgbClr val="333333"/>
                </a:solidFill>
                <a:latin typeface="Georgia"/>
                <a:ea typeface="Georgia"/>
                <a:cs typeface="Georgia"/>
                <a:sym typeface="Georgia"/>
              </a:rPr>
              <a:t>will determine the factors associated with food available in the homes of American children and adolescents.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We </a:t>
            </a:r>
            <a:r>
              <a:rPr lang="en-US" sz="2800" dirty="0">
                <a:solidFill>
                  <a:srgbClr val="333333"/>
                </a:solidFill>
                <a:latin typeface="Georgia"/>
                <a:ea typeface="Georgia"/>
                <a:cs typeface="Georgia"/>
                <a:sym typeface="Georgia"/>
              </a:rPr>
              <a:t>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AIM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dirty="0">
                <a:solidFill>
                  <a:srgbClr val="333333"/>
                </a:solidFill>
                <a:latin typeface="Georgia"/>
                <a:ea typeface="Georgia"/>
                <a:cs typeface="Georgia"/>
                <a:sym typeface="Georgia"/>
              </a:rPr>
              <a:t>Children will be </a:t>
            </a:r>
            <a:r>
              <a:rPr lang="en-US" sz="2800" i="1" dirty="0">
                <a:solidFill>
                  <a:srgbClr val="333333"/>
                </a:solidFill>
                <a:latin typeface="Georgia"/>
                <a:ea typeface="Georgia"/>
                <a:cs typeface="Georgia"/>
                <a:sym typeface="Georgia"/>
              </a:rPr>
              <a:t>more likely</a:t>
            </a:r>
            <a:r>
              <a:rPr lang="en-US" sz="2800" dirty="0">
                <a:solidFill>
                  <a:srgbClr val="333333"/>
                </a:solidFill>
                <a:latin typeface="Georgia"/>
                <a:ea typeface="Georgia"/>
                <a:cs typeface="Georgia"/>
                <a:sym typeface="Georgia"/>
              </a:rPr>
              <a:t> to meet the USDA recommended intake level when food is always available in their home compared to </a:t>
            </a:r>
            <a:r>
              <a:rPr lang="en-US" sz="2800" i="1" dirty="0">
                <a:solidFill>
                  <a:srgbClr val="333333"/>
                </a:solidFill>
                <a:latin typeface="Georgia"/>
                <a:ea typeface="Georgia"/>
                <a:cs typeface="Georgia"/>
                <a:sym typeface="Georgia"/>
              </a:rPr>
              <a:t>rarely or never</a:t>
            </a:r>
            <a:r>
              <a:rPr lang="en-US" sz="2800" dirty="0">
                <a:solidFill>
                  <a:srgbClr val="333333"/>
                </a:solidFill>
                <a:latin typeface="Georgia"/>
                <a:ea typeface="Georgia"/>
                <a:cs typeface="Georgia"/>
                <a:sym typeface="Georgia"/>
              </a:rPr>
              <a:t>.</a:t>
            </a:r>
          </a:p>
          <a:p>
            <a:pPr marR="0" lvl="0" algn="l" rtl="0">
              <a:spcBef>
                <a:spcPts val="1000"/>
              </a:spcBef>
              <a:buNone/>
            </a:pPr>
            <a:endParaRPr sz="2800" dirty="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HYPOTHESIS</a:t>
            </a:r>
          </a:p>
        </p:txBody>
      </p:sp>
      <p:grpSp>
        <p:nvGrpSpPr>
          <p:cNvPr id="2" name="Group 1"/>
          <p:cNvGrpSpPr/>
          <p:nvPr/>
        </p:nvGrpSpPr>
        <p:grpSpPr>
          <a:xfrm>
            <a:off x="6350000" y="1517650"/>
            <a:ext cx="6105525" cy="4695825"/>
            <a:chOff x="6350000" y="1517650"/>
            <a:chExt cx="6105525" cy="4695825"/>
          </a:xfrm>
        </p:grpSpPr>
        <p:pic>
          <p:nvPicPr>
            <p:cNvPr id="322" name="Shape 322"/>
            <p:cNvPicPr preferRelativeResize="0"/>
            <p:nvPr/>
          </p:nvPicPr>
          <p:blipFill>
            <a:blip r:embed="rId3">
              <a:alphaModFix/>
            </a:blip>
            <a:stretch>
              <a:fillRect/>
            </a:stretch>
          </p:blipFill>
          <p:spPr>
            <a:xfrm>
              <a:off x="6350000" y="1517650"/>
              <a:ext cx="3886200" cy="2724389"/>
            </a:xfrm>
            <a:prstGeom prst="rect">
              <a:avLst/>
            </a:prstGeom>
            <a:no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3575050"/>
              <a:ext cx="54959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dirty="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dirty="0" smtClean="0">
                <a:solidFill>
                  <a:srgbClr val="333333"/>
                </a:solidFill>
                <a:highlight>
                  <a:srgbClr val="FFFFFF"/>
                </a:highlight>
                <a:latin typeface="Georgia"/>
                <a:ea typeface="Georgia"/>
                <a:cs typeface="Georgia"/>
                <a:sym typeface="Georgia"/>
              </a:rPr>
              <a:t>Over a 24-hour period, </a:t>
            </a:r>
            <a:r>
              <a:rPr lang="en-US" sz="2800" dirty="0">
                <a:solidFill>
                  <a:srgbClr val="333333"/>
                </a:solidFill>
                <a:highlight>
                  <a:srgbClr val="FFFFFF"/>
                </a:highlight>
                <a:latin typeface="Georgia"/>
                <a:ea typeface="Georgia"/>
                <a:cs typeface="Georgia"/>
                <a:sym typeface="Georgia"/>
              </a:rPr>
              <a:t>self-reported</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The specific hypothesis </a:t>
            </a:r>
            <a:r>
              <a:rPr lang="en-US" sz="2800" dirty="0" smtClean="0">
                <a:solidFill>
                  <a:srgbClr val="333333"/>
                </a:solidFill>
                <a:highlight>
                  <a:srgbClr val="FFFFFF"/>
                </a:highlight>
                <a:latin typeface="Georgia"/>
                <a:ea typeface="Georgia"/>
                <a:cs typeface="Georgia"/>
                <a:sym typeface="Georgia"/>
              </a:rPr>
              <a:t>(&amp; direction) </a:t>
            </a:r>
            <a:r>
              <a:rPr lang="en-US" sz="2800" dirty="0">
                <a:solidFill>
                  <a:srgbClr val="333333"/>
                </a:solidFill>
                <a:highlight>
                  <a:srgbClr val="FFFFFF"/>
                </a:highlight>
                <a:latin typeface="Georgia"/>
                <a:ea typeface="Georgia"/>
                <a:cs typeface="Georgia"/>
                <a:sym typeface="Georgia"/>
              </a:rPr>
              <a:t>of the expected associations:</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dirty="0">
              <a:solidFill>
                <a:srgbClr val="333333"/>
              </a:solidFill>
              <a:latin typeface="Georgia"/>
              <a:ea typeface="Georgia"/>
              <a:cs typeface="Georgia"/>
              <a:sym typeface="Georgia"/>
            </a:endParaRPr>
          </a:p>
          <a:p>
            <a:pPr marR="0" lvl="0" algn="l" rtl="0">
              <a:lnSpc>
                <a:spcPct val="100000"/>
              </a:lnSpc>
              <a:spcBef>
                <a:spcPts val="1000"/>
              </a:spcBef>
              <a:buNone/>
            </a:pPr>
            <a:endParaRPr sz="2800" dirty="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SPECIFIC</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dirty="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MEASURABLE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a problem and types of data</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Identify data set types</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the data science workflow</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Apply the data science workflow in the pandas context</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Create an </a:t>
            </a:r>
            <a:r>
              <a:rPr lang="en-US" sz="2800" dirty="0" smtClean="0">
                <a:latin typeface="Georgia"/>
                <a:ea typeface="Georgia"/>
                <a:cs typeface="Georgia"/>
                <a:sym typeface="Georgia"/>
              </a:rPr>
              <a:t>IPython </a:t>
            </a:r>
            <a:r>
              <a:rPr lang="en-US" sz="2800" dirty="0">
                <a:latin typeface="Georgia"/>
                <a:ea typeface="Georgia"/>
                <a:cs typeface="Georgia"/>
                <a:sym typeface="Georgia"/>
              </a:rPr>
              <a:t>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smtClean="0">
                <a:latin typeface="Oswald"/>
                <a:ea typeface="Oswald"/>
                <a:cs typeface="Oswald"/>
                <a:sym typeface="Oswald"/>
              </a:rPr>
              <a:t>TODAY’S LEARNING </a:t>
            </a:r>
            <a:r>
              <a:rPr lang="en-US" sz="5400" b="1" dirty="0">
                <a:latin typeface="Oswald"/>
                <a:ea typeface="Oswald"/>
                <a:cs typeface="Oswald"/>
                <a:sym typeface="Oswald"/>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rgbClr val="333333"/>
                </a:solidFill>
                <a:latin typeface="Georgia"/>
                <a:ea typeface="Georgia"/>
                <a:cs typeface="Georgia"/>
                <a:sym typeface="Georgia"/>
              </a:rPr>
              <a:t>This data </a:t>
            </a:r>
            <a:r>
              <a:rPr lang="en-US" sz="2800" dirty="0">
                <a:solidFill>
                  <a:srgbClr val="333333"/>
                </a:solidFill>
                <a:latin typeface="Georgia"/>
                <a:ea typeface="Georgia"/>
                <a:cs typeface="Georgia"/>
                <a:sym typeface="Georgia"/>
              </a:rPr>
              <a:t>has inherent </a:t>
            </a:r>
            <a:r>
              <a:rPr lang="en-US" sz="2800" dirty="0" smtClean="0">
                <a:solidFill>
                  <a:srgbClr val="333333"/>
                </a:solidFill>
                <a:latin typeface="Georgia"/>
                <a:ea typeface="Georgia"/>
                <a:cs typeface="Georgia"/>
                <a:sym typeface="Georgia"/>
              </a:rPr>
              <a:t>limitations - causal </a:t>
            </a:r>
            <a:r>
              <a:rPr lang="en-US" sz="2800" dirty="0">
                <a:solidFill>
                  <a:srgbClr val="333333"/>
                </a:solidFill>
                <a:latin typeface="Georgia"/>
                <a:ea typeface="Georgia"/>
                <a:cs typeface="Georgia"/>
                <a:sym typeface="Georgia"/>
              </a:rPr>
              <a:t>inference is </a:t>
            </a:r>
            <a:r>
              <a:rPr lang="en-US" sz="2800" dirty="0" smtClean="0">
                <a:solidFill>
                  <a:srgbClr val="333333"/>
                </a:solidFill>
                <a:latin typeface="Georgia"/>
                <a:ea typeface="Georgia"/>
                <a:cs typeface="Georgia"/>
                <a:sym typeface="Georgia"/>
              </a:rPr>
              <a:t>not possible as we only have a single observation for each respondent associated with a single time (2010-2011).</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Note that we are determining association, </a:t>
            </a:r>
            <a:r>
              <a:rPr lang="en-US" sz="2800" u="sng" dirty="0">
                <a:solidFill>
                  <a:srgbClr val="333333"/>
                </a:solidFill>
                <a:latin typeface="Georgia"/>
                <a:ea typeface="Georgia"/>
                <a:cs typeface="Georgia"/>
                <a:sym typeface="Georgia"/>
              </a:rPr>
              <a:t>not causation</a:t>
            </a:r>
            <a:r>
              <a:rPr lang="en-US" sz="2800" dirty="0">
                <a:solidFill>
                  <a:srgbClr val="333333"/>
                </a:solidFill>
                <a:latin typeface="Georgia"/>
                <a:ea typeface="Georgia"/>
                <a:cs typeface="Georgia"/>
                <a:sym typeface="Georgia"/>
              </a:rPr>
              <a:t>.</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ATTAINABLE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With all the specifics, it would be straightforward to pull the data from </a:t>
            </a:r>
            <a:r>
              <a:rPr lang="en-US" sz="2800" dirty="0" smtClean="0">
                <a:solidFill>
                  <a:srgbClr val="333333"/>
                </a:solidFill>
                <a:latin typeface="Georgia"/>
                <a:ea typeface="Georgia"/>
                <a:cs typeface="Georgia"/>
                <a:sym typeface="Georgia"/>
              </a:rPr>
              <a:t>the NHANES website and </a:t>
            </a:r>
            <a:r>
              <a:rPr lang="en-US" sz="2800" dirty="0">
                <a:solidFill>
                  <a:srgbClr val="333333"/>
                </a:solidFill>
                <a:latin typeface="Georgia"/>
                <a:ea typeface="Georgia"/>
                <a:cs typeface="Georgia"/>
                <a:sym typeface="Georgia"/>
              </a:rPr>
              <a:t>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REPRODUCIBLE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Using one 24-hour </a:t>
            </a:r>
            <a:r>
              <a:rPr lang="en-US" sz="2800" dirty="0" smtClean="0">
                <a:solidFill>
                  <a:srgbClr val="333333"/>
                </a:solidFill>
                <a:latin typeface="Georgia"/>
                <a:ea typeface="Georgia"/>
                <a:cs typeface="Georgia"/>
                <a:sym typeface="Georgia"/>
              </a:rPr>
              <a:t>period </a:t>
            </a:r>
            <a:r>
              <a:rPr lang="en-US" sz="2800" dirty="0">
                <a:solidFill>
                  <a:srgbClr val="333333"/>
                </a:solidFill>
                <a:latin typeface="Georgia"/>
                <a:ea typeface="Georgia"/>
                <a:cs typeface="Georgia"/>
                <a:sym typeface="Georgia"/>
              </a:rPr>
              <a:t>from NHANES </a:t>
            </a:r>
            <a:r>
              <a:rPr lang="en-US" sz="2800" dirty="0" smtClean="0">
                <a:solidFill>
                  <a:srgbClr val="333333"/>
                </a:solidFill>
                <a:latin typeface="Georgia"/>
                <a:ea typeface="Georgia"/>
                <a:cs typeface="Georgia"/>
                <a:sym typeface="Georgia"/>
              </a:rPr>
              <a:t>2010-2011, </a:t>
            </a:r>
            <a:r>
              <a:rPr lang="en-US" sz="2800" dirty="0">
                <a:solidFill>
                  <a:srgbClr val="333333"/>
                </a:solidFill>
                <a:latin typeface="Georgia"/>
                <a:ea typeface="Georgia"/>
                <a:cs typeface="Georgia"/>
                <a:sym typeface="Georgia"/>
              </a:rPr>
              <a:t>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TIME BOUND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previous example laid out research </a:t>
            </a:r>
            <a:r>
              <a:rPr lang="en-US" sz="2800" dirty="0" smtClean="0">
                <a:solidFill>
                  <a:srgbClr val="333333"/>
                </a:solidFill>
                <a:latin typeface="Georgia"/>
                <a:ea typeface="Georgia"/>
                <a:cs typeface="Georgia"/>
                <a:sym typeface="Georgia"/>
              </a:rPr>
              <a:t>goals, but also provided ample details about the context of the problem.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In a business setting, you will </a:t>
            </a:r>
            <a:r>
              <a:rPr lang="en-US" sz="2800" dirty="0" smtClean="0">
                <a:solidFill>
                  <a:srgbClr val="333333"/>
                </a:solidFill>
                <a:latin typeface="Georgia"/>
                <a:ea typeface="Georgia"/>
                <a:cs typeface="Georgia"/>
                <a:sym typeface="Georgia"/>
              </a:rPr>
              <a:t>not only need </a:t>
            </a:r>
            <a:r>
              <a:rPr lang="en-US" sz="2800" dirty="0">
                <a:solidFill>
                  <a:srgbClr val="333333"/>
                </a:solidFill>
                <a:latin typeface="Georgia"/>
                <a:ea typeface="Georgia"/>
                <a:cs typeface="Georgia"/>
                <a:sym typeface="Georgia"/>
              </a:rPr>
              <a:t>to articulate business </a:t>
            </a:r>
            <a:r>
              <a:rPr lang="en-US" sz="2800" dirty="0" smtClean="0">
                <a:solidFill>
                  <a:srgbClr val="333333"/>
                </a:solidFill>
                <a:latin typeface="Georgia"/>
                <a:ea typeface="Georgia"/>
                <a:cs typeface="Georgia"/>
                <a:sym typeface="Georgia"/>
              </a:rPr>
              <a:t>objectives, but highlight the context surrounding them.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Example:  S</a:t>
            </a:r>
            <a:r>
              <a:rPr lang="en-US" sz="2800" dirty="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dirty="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Regardless </a:t>
            </a:r>
            <a:r>
              <a:rPr lang="en-US" sz="2800" dirty="0" smtClean="0">
                <a:solidFill>
                  <a:srgbClr val="333333"/>
                </a:solidFill>
                <a:highlight>
                  <a:srgbClr val="FFFFFF"/>
                </a:highlight>
                <a:latin typeface="Georgia"/>
                <a:ea typeface="Georgia"/>
                <a:cs typeface="Georgia"/>
                <a:sym typeface="Georgia"/>
              </a:rPr>
              <a:t>of the </a:t>
            </a:r>
            <a:r>
              <a:rPr lang="en-US" sz="2800" dirty="0">
                <a:solidFill>
                  <a:srgbClr val="333333"/>
                </a:solidFill>
                <a:highlight>
                  <a:srgbClr val="FFFFFF"/>
                </a:highlight>
                <a:latin typeface="Georgia"/>
                <a:ea typeface="Georgia"/>
                <a:cs typeface="Georgia"/>
                <a:sym typeface="Georgia"/>
              </a:rPr>
              <a:t>setting, start your question with the SMART framework to help </a:t>
            </a:r>
            <a:r>
              <a:rPr lang="en-US" sz="2800" dirty="0" smtClean="0">
                <a:solidFill>
                  <a:srgbClr val="333333"/>
                </a:solidFill>
                <a:highlight>
                  <a:srgbClr val="FFFFFF"/>
                </a:highlight>
                <a:latin typeface="Georgia"/>
                <a:ea typeface="Georgia"/>
                <a:cs typeface="Georgia"/>
                <a:sym typeface="Georgia"/>
              </a:rPr>
              <a:t>define and achieve your </a:t>
            </a:r>
            <a:r>
              <a:rPr lang="en-US" sz="2800" dirty="0">
                <a:solidFill>
                  <a:srgbClr val="333333"/>
                </a:solidFill>
                <a:highlight>
                  <a:srgbClr val="FFFFFF"/>
                </a:highlight>
                <a:latin typeface="Georgia"/>
                <a:ea typeface="Georgia"/>
                <a:cs typeface="Georgia"/>
                <a:sym typeface="Georgia"/>
              </a:rPr>
              <a:t>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smtClean="0">
                <a:latin typeface="Oswald"/>
                <a:ea typeface="Oswald"/>
                <a:cs typeface="Oswald"/>
                <a:sym typeface="Oswald"/>
              </a:rPr>
              <a:t>“CONTENT IS KING, BUT CONTEXT IS GOD.”</a:t>
            </a:r>
            <a:endParaRPr lang="en-US" sz="3200" b="1" dirty="0">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Which </a:t>
            </a:r>
            <a:r>
              <a:rPr lang="en-US" sz="1800" dirty="0">
                <a:solidFill>
                  <a:srgbClr val="333333"/>
                </a:solidFill>
                <a:latin typeface="Georgia"/>
                <a:ea typeface="Georgia"/>
                <a:cs typeface="Georgia"/>
                <a:sym typeface="Georgia"/>
              </a:rPr>
              <a:t>of the following uses the SMART framework?  Why?  What is missing?</a:t>
            </a:r>
          </a:p>
          <a:p>
            <a:pPr lvl="0" rtl="0">
              <a:spcBef>
                <a:spcPts val="0"/>
              </a:spcBef>
              <a:buNone/>
            </a:pPr>
            <a:endParaRPr sz="1800" dirty="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dirty="0">
                <a:solidFill>
                  <a:srgbClr val="333333"/>
                </a:solidFill>
                <a:latin typeface="Georgia"/>
                <a:ea typeface="Georgia"/>
                <a:cs typeface="Georgia"/>
                <a:sym typeface="Georgia"/>
              </a:rPr>
              <a:t>I am </a:t>
            </a:r>
            <a:r>
              <a:rPr lang="en-US" sz="1800" dirty="0" smtClean="0">
                <a:solidFill>
                  <a:srgbClr val="333333"/>
                </a:solidFill>
                <a:latin typeface="Georgia"/>
                <a:ea typeface="Georgia"/>
                <a:cs typeface="Georgia"/>
                <a:sym typeface="Georgia"/>
              </a:rPr>
              <a:t>looking to see if </a:t>
            </a:r>
            <a:r>
              <a:rPr lang="en-US" sz="1800" dirty="0">
                <a:solidFill>
                  <a:srgbClr val="333333"/>
                </a:solidFill>
                <a:latin typeface="Georgia"/>
                <a:ea typeface="Georgia"/>
                <a:cs typeface="Georgia"/>
                <a:sym typeface="Georgia"/>
              </a:rPr>
              <a:t>there is an association with number of passengers with carry on luggage and delayed take-off time</a:t>
            </a:r>
            <a:r>
              <a:rPr lang="en-US" sz="1800" dirty="0" smtClean="0">
                <a:solidFill>
                  <a:srgbClr val="333333"/>
                </a:solidFill>
                <a:latin typeface="Georgia"/>
                <a:ea typeface="Georgia"/>
                <a:cs typeface="Georgia"/>
                <a:sym typeface="Georgia"/>
              </a:rPr>
              <a:t>.</a:t>
            </a:r>
          </a:p>
          <a:p>
            <a:pPr marL="914400" lvl="1" indent="-342900">
              <a:buClr>
                <a:srgbClr val="333333"/>
              </a:buClr>
              <a:buSzPct val="100000"/>
              <a:buFont typeface="Georgia"/>
              <a:buAutoNum type="alphaLcPeriod"/>
            </a:pPr>
            <a:endParaRPr lang="en-US" sz="1800" dirty="0" smtClean="0">
              <a:solidFill>
                <a:srgbClr val="333333"/>
              </a:solidFill>
              <a:latin typeface="Georgia"/>
              <a:ea typeface="Georgia"/>
              <a:cs typeface="Georgia"/>
              <a:sym typeface="Georgia"/>
            </a:endParaRPr>
          </a:p>
          <a:p>
            <a:pPr marL="914400" lvl="1" indent="-342900">
              <a:buClr>
                <a:srgbClr val="333333"/>
              </a:buClr>
              <a:buSzPct val="100000"/>
              <a:buFont typeface="Georgia"/>
              <a:buAutoNum type="alphaLcPeriod"/>
            </a:pPr>
            <a:r>
              <a:rPr lang="en-US" sz="1800" dirty="0" smtClean="0">
                <a:solidFill>
                  <a:srgbClr val="333333"/>
                </a:solidFill>
                <a:latin typeface="Georgia"/>
                <a:ea typeface="Georgia"/>
                <a:cs typeface="Georgia"/>
                <a:sym typeface="Georgia"/>
              </a:rPr>
              <a:t>Determine the if weather delays are associated with the winter season for flights arriving at Washington DC’s National Airport (DCA) from January 2015 – December 2015 using the Bureau of </a:t>
            </a:r>
            <a:r>
              <a:rPr lang="en-US" sz="1800" dirty="0">
                <a:solidFill>
                  <a:srgbClr val="333333"/>
                </a:solidFill>
                <a:latin typeface="Georgia"/>
                <a:ea typeface="Georgia"/>
                <a:cs typeface="Georgia"/>
                <a:sym typeface="Georgia"/>
              </a:rPr>
              <a:t>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a:t>
            </a:r>
            <a:r>
              <a:rPr lang="en-US" sz="1600" dirty="0" smtClean="0">
                <a:solidFill>
                  <a:srgbClr val="333333"/>
                </a:solidFill>
                <a:latin typeface="Georgia"/>
                <a:ea typeface="Georgia"/>
                <a:cs typeface="Georgia"/>
                <a:sym typeface="Georgia"/>
                <a:hlinkClick r:id="rId4"/>
              </a:rPr>
              <a:t>www.transtats.bts.gov/OT_Delay/OT_DelayCause1.asp</a:t>
            </a:r>
            <a:r>
              <a:rPr lang="en-US" sz="1600" dirty="0" smtClean="0">
                <a:solidFill>
                  <a:srgbClr val="333333"/>
                </a:solidFill>
                <a:latin typeface="Georgia"/>
                <a:ea typeface="Georgia"/>
                <a:cs typeface="Georgia"/>
                <a:sym typeface="Georgia"/>
              </a:rPr>
              <a:t>).</a:t>
            </a:r>
            <a:endParaRPr lang="en-US" sz="1800" dirty="0">
              <a:solidFill>
                <a:srgbClr val="333333"/>
              </a:solidFill>
              <a:latin typeface="Georgia"/>
              <a:ea typeface="Georgia"/>
              <a:cs typeface="Georgia"/>
              <a:sym typeface="Georgia"/>
            </a:endParaRP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There two major types of data: cross-sectional and time series/longitudinal.</a:t>
            </a: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DIFFERENT TYPES OF DATA</a:t>
            </a:r>
            <a:endParaRPr lang="en-US" sz="3200" b="1" dirty="0">
              <a:latin typeface="Oswald"/>
              <a:ea typeface="Oswald"/>
              <a:cs typeface="Oswald"/>
              <a:sym typeface="Oswald"/>
            </a:endParaRPr>
          </a:p>
        </p:txBody>
      </p:sp>
      <p:grpSp>
        <p:nvGrpSpPr>
          <p:cNvPr id="3" name="Group 2"/>
          <p:cNvGrpSpPr/>
          <p:nvPr/>
        </p:nvGrpSpPr>
        <p:grpSpPr>
          <a:xfrm>
            <a:off x="1407937" y="2813050"/>
            <a:ext cx="10188927" cy="4114800"/>
            <a:chOff x="1168400" y="2813050"/>
            <a:chExt cx="10188927" cy="4114800"/>
          </a:xfrm>
        </p:grpSpPr>
        <p:pic>
          <p:nvPicPr>
            <p:cNvPr id="4" name="Shape 394"/>
            <p:cNvPicPr preferRelativeResize="0">
              <a:picLocks noChangeAspect="1"/>
            </p:cNvPicPr>
            <p:nvPr/>
          </p:nvPicPr>
          <p:blipFill>
            <a:blip r:embed="rId3">
              <a:alphaModFix/>
            </a:blip>
            <a:stretch>
              <a:fillRect/>
            </a:stretch>
          </p:blipFill>
          <p:spPr>
            <a:xfrm>
              <a:off x="1168400" y="3270250"/>
              <a:ext cx="4876784" cy="3657600"/>
            </a:xfrm>
            <a:prstGeom prst="rect">
              <a:avLst/>
            </a:prstGeom>
            <a:noFill/>
            <a:ln>
              <a:noFill/>
            </a:ln>
          </p:spPr>
        </p:pic>
        <p:pic>
          <p:nvPicPr>
            <p:cNvPr id="5" name="Shape 406"/>
            <p:cNvPicPr preferRelativeResize="0">
              <a:picLocks noChangeAspect="1"/>
            </p:cNvPicPr>
            <p:nvPr/>
          </p:nvPicPr>
          <p:blipFill>
            <a:blip r:embed="rId4">
              <a:alphaModFix/>
            </a:blip>
            <a:stretch>
              <a:fillRect/>
            </a:stretch>
          </p:blipFill>
          <p:spPr>
            <a:xfrm>
              <a:off x="6480536" y="3270250"/>
              <a:ext cx="4876791" cy="3657600"/>
            </a:xfrm>
            <a:prstGeom prst="rect">
              <a:avLst/>
            </a:prstGeom>
            <a:noFill/>
            <a:ln>
              <a:noFill/>
            </a:ln>
          </p:spPr>
        </p:pic>
        <p:sp>
          <p:nvSpPr>
            <p:cNvPr id="2" name="TextBox 1"/>
            <p:cNvSpPr txBox="1"/>
            <p:nvPr/>
          </p:nvSpPr>
          <p:spPr>
            <a:xfrm>
              <a:off x="2349492" y="2813050"/>
              <a:ext cx="2514600" cy="400110"/>
            </a:xfrm>
            <a:prstGeom prst="rect">
              <a:avLst/>
            </a:prstGeom>
            <a:noFill/>
          </p:spPr>
          <p:txBody>
            <a:bodyPr wrap="square" rtlCol="0">
              <a:spAutoFit/>
            </a:bodyPr>
            <a:lstStyle/>
            <a:p>
              <a:pPr algn="ctr"/>
              <a:r>
                <a:rPr lang="en-US" sz="2000" dirty="0" smtClean="0">
                  <a:latin typeface="Oswald" panose="020B0604020202020204" charset="0"/>
                </a:rPr>
                <a:t>CROSS-SECTIONAL</a:t>
              </a:r>
              <a:endParaRPr lang="en-US" sz="2000" dirty="0">
                <a:latin typeface="Oswald" panose="020B0604020202020204" charset="0"/>
              </a:endParaRPr>
            </a:p>
          </p:txBody>
        </p:sp>
        <p:sp>
          <p:nvSpPr>
            <p:cNvPr id="7" name="TextBox 6"/>
            <p:cNvSpPr txBox="1"/>
            <p:nvPr/>
          </p:nvSpPr>
          <p:spPr>
            <a:xfrm>
              <a:off x="7264400" y="2813050"/>
              <a:ext cx="3124199" cy="400110"/>
            </a:xfrm>
            <a:prstGeom prst="rect">
              <a:avLst/>
            </a:prstGeom>
            <a:noFill/>
          </p:spPr>
          <p:txBody>
            <a:bodyPr wrap="square" rtlCol="0">
              <a:spAutoFit/>
            </a:bodyPr>
            <a:lstStyle/>
            <a:p>
              <a:pPr algn="ctr"/>
              <a:r>
                <a:rPr lang="en-US" sz="2000" dirty="0" smtClean="0">
                  <a:latin typeface="Oswald" panose="020B0604020202020204" charset="0"/>
                </a:rPr>
                <a:t>TIME SERIES/LONGITUDINAL</a:t>
              </a:r>
              <a:endParaRPr lang="en-US" sz="2000" dirty="0">
                <a:latin typeface="Oswald" panose="020B0604020202020204" charset="0"/>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b="1" dirty="0" smtClean="0">
                <a:solidFill>
                  <a:srgbClr val="333333"/>
                </a:solidFill>
                <a:latin typeface="Georgia"/>
                <a:ea typeface="Georgia"/>
                <a:cs typeface="Georgia"/>
                <a:sym typeface="Georgia"/>
              </a:rPr>
              <a:t>Cross-sectional data </a:t>
            </a:r>
            <a:r>
              <a:rPr lang="en-US" sz="2800" dirty="0" smtClean="0">
                <a:solidFill>
                  <a:srgbClr val="333333"/>
                </a:solidFill>
                <a:latin typeface="Georgia"/>
                <a:ea typeface="Georgia"/>
                <a:cs typeface="Georgia"/>
                <a:sym typeface="Georgia"/>
              </a:rPr>
              <a:t>are information gathered at the exact same time representing a </a:t>
            </a:r>
            <a:r>
              <a:rPr lang="en-US" sz="2800" u="sng" dirty="0" smtClean="0">
                <a:solidFill>
                  <a:srgbClr val="333333"/>
                </a:solidFill>
                <a:latin typeface="Georgia"/>
                <a:ea typeface="Georgia"/>
                <a:cs typeface="Georgia"/>
                <a:sym typeface="Georgia"/>
              </a:rPr>
              <a:t>snapshot</a:t>
            </a:r>
            <a:r>
              <a:rPr lang="en-US" sz="2800" dirty="0" smtClean="0">
                <a:solidFill>
                  <a:srgbClr val="333333"/>
                </a:solidFill>
                <a:latin typeface="Georgia"/>
                <a:ea typeface="Georgia"/>
                <a:cs typeface="Georgia"/>
                <a:sym typeface="Georgia"/>
              </a:rPr>
              <a:t> or slice of the information.</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of cross-sectional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pic>
        <p:nvPicPr>
          <p:cNvPr id="1026" name="Picture 2" descr="http://www.stephenbiesty.co.uk/jpegs/bigoceanliner.jpg"/>
          <p:cNvPicPr>
            <a:picLocks noChangeAspect="1" noChangeArrowheads="1"/>
          </p:cNvPicPr>
          <p:nvPr/>
        </p:nvPicPr>
        <p:blipFill rotWithShape="1">
          <a:blip r:embed="rId3">
            <a:extLst>
              <a:ext uri="{28A0092B-C50C-407E-A947-70E740481C1C}">
                <a14:useLocalDpi xmlns:a14="http://schemas.microsoft.com/office/drawing/2010/main" val="0"/>
              </a:ext>
            </a:extLst>
          </a:blip>
          <a:srcRect t="5728"/>
          <a:stretch/>
        </p:blipFill>
        <p:spPr bwMode="auto">
          <a:xfrm>
            <a:off x="3759200" y="2584450"/>
            <a:ext cx="5268651" cy="1996070"/>
          </a:xfrm>
          <a:prstGeom prst="rect">
            <a:avLst/>
          </a:prstGeom>
          <a:noFill/>
          <a:extLst>
            <a:ext uri="{909E8E84-426E-40DD-AFC4-6F175D3DCCD1}">
              <a14:hiddenFill xmlns:a14="http://schemas.microsoft.com/office/drawing/2010/main">
                <a:solidFill>
                  <a:srgbClr val="FFFFFF"/>
                </a:solidFill>
              </a14:hiddenFill>
            </a:ext>
          </a:extLst>
        </p:spPr>
      </p:pic>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grpSp>
        <p:nvGrpSpPr>
          <p:cNvPr id="4" name="Group 3"/>
          <p:cNvGrpSpPr/>
          <p:nvPr/>
        </p:nvGrpSpPr>
        <p:grpSpPr>
          <a:xfrm>
            <a:off x="2140835" y="5327650"/>
            <a:ext cx="2133600" cy="1723484"/>
            <a:chOff x="2140835" y="5327650"/>
            <a:chExt cx="2133600" cy="1723484"/>
          </a:xfrm>
        </p:grpSpPr>
        <p:pic>
          <p:nvPicPr>
            <p:cNvPr id="1028" name="Picture 4" descr="http://www.prometheusresearch.com/wp-content/uploads/2015/08/surv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835" y="5327650"/>
              <a:ext cx="2133600" cy="1415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Surveys</a:t>
              </a:r>
              <a:endParaRPr lang="en-US" dirty="0"/>
            </a:p>
          </p:txBody>
        </p:sp>
      </p:grpSp>
      <p:grpSp>
        <p:nvGrpSpPr>
          <p:cNvPr id="5" name="Group 4"/>
          <p:cNvGrpSpPr/>
          <p:nvPr/>
        </p:nvGrpSpPr>
        <p:grpSpPr>
          <a:xfrm>
            <a:off x="4920366" y="5212543"/>
            <a:ext cx="2813710" cy="1838505"/>
            <a:chOff x="4920366" y="5212543"/>
            <a:chExt cx="2813710" cy="1838505"/>
          </a:xfrm>
        </p:grpSpPr>
        <p:pic>
          <p:nvPicPr>
            <p:cNvPr id="1030" name="Picture 6" descr="http://www.technobuffalo.com/wp-content/uploads/2013/03/facebook-news-feed-new-design-7-630x354.png"/>
            <p:cNvPicPr>
              <a:picLocks noChangeAspect="1" noChangeArrowheads="1"/>
            </p:cNvPicPr>
            <p:nvPr/>
          </p:nvPicPr>
          <p:blipFill rotWithShape="1">
            <a:blip r:embed="rId5">
              <a:extLst>
                <a:ext uri="{28A0092B-C50C-407E-A947-70E740481C1C}">
                  <a14:useLocalDpi xmlns:a14="http://schemas.microsoft.com/office/drawing/2010/main" val="0"/>
                </a:ext>
              </a:extLst>
            </a:blip>
            <a:srcRect l="1827" t="5366" r="1922"/>
            <a:stretch/>
          </p:blipFill>
          <p:spPr bwMode="auto">
            <a:xfrm>
              <a:off x="4920366" y="5212543"/>
              <a:ext cx="2813710" cy="1554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Facebook News Feed</a:t>
              </a:r>
              <a:endParaRPr lang="en-US" dirty="0"/>
            </a:p>
          </p:txBody>
        </p:sp>
      </p:grpSp>
      <p:grpSp>
        <p:nvGrpSpPr>
          <p:cNvPr id="6" name="Group 5"/>
          <p:cNvGrpSpPr/>
          <p:nvPr/>
        </p:nvGrpSpPr>
        <p:grpSpPr>
          <a:xfrm>
            <a:off x="8356698" y="5327650"/>
            <a:ext cx="2530928" cy="1723397"/>
            <a:chOff x="8356698" y="5327650"/>
            <a:chExt cx="2530928" cy="1723397"/>
          </a:xfrm>
        </p:grpSpPr>
        <p:pic>
          <p:nvPicPr>
            <p:cNvPr id="1032" name="Picture 8" descr="http://talkingbiznews.com/wp-content/uploads/2015/07/tick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699" y="5327650"/>
              <a:ext cx="2530927"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Stock Crawl/Ticker</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normally based on a large, more representative population.</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more affordable when compared </a:t>
            </a:r>
            <a:r>
              <a:rPr lang="en-US" sz="2800" dirty="0">
                <a:solidFill>
                  <a:srgbClr val="333333"/>
                </a:solidFill>
                <a:latin typeface="Georgia"/>
                <a:ea typeface="Georgia"/>
                <a:cs typeface="Georgia"/>
                <a:sym typeface="Georgia"/>
              </a:rPr>
              <a:t>to other types of data collection </a:t>
            </a:r>
            <a:r>
              <a:rPr lang="en-US" sz="2800" dirty="0" smtClean="0">
                <a:solidFill>
                  <a:srgbClr val="333333"/>
                </a:solidFill>
                <a:latin typeface="Georgia"/>
                <a:ea typeface="Georgia"/>
                <a:cs typeface="Georgia"/>
                <a:sym typeface="Georgia"/>
              </a:rPr>
              <a:t>methods.</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can be difficult to establish causality given the limited amount of time represented.</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Variables or observations with </a:t>
            </a:r>
            <a:r>
              <a:rPr lang="en-US" sz="2800" dirty="0">
                <a:solidFill>
                  <a:srgbClr val="333333"/>
                </a:solidFill>
                <a:latin typeface="Georgia"/>
                <a:ea typeface="Georgia"/>
                <a:cs typeface="Georgia"/>
                <a:sym typeface="Georgia"/>
              </a:rPr>
              <a:t>long duration are </a:t>
            </a:r>
            <a:r>
              <a:rPr lang="en-US" sz="2800" dirty="0" smtClean="0">
                <a:solidFill>
                  <a:srgbClr val="333333"/>
                </a:solidFill>
                <a:latin typeface="Georgia"/>
                <a:ea typeface="Georgia"/>
                <a:cs typeface="Georgia"/>
                <a:sym typeface="Georgia"/>
              </a:rPr>
              <a:t>over-represented.</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a:buClr>
                <a:srgbClr val="333333"/>
              </a:buClr>
              <a:buSzPct val="100000"/>
              <a:buFont typeface="Georgia"/>
              <a:buChar char="‣"/>
            </a:pPr>
            <a:r>
              <a:rPr lang="en-US" sz="2800" b="1" dirty="0" smtClean="0">
                <a:solidFill>
                  <a:srgbClr val="333333"/>
                </a:solidFill>
                <a:latin typeface="Georgia"/>
                <a:ea typeface="Georgia"/>
                <a:cs typeface="Georgia"/>
                <a:sym typeface="Georgia"/>
              </a:rPr>
              <a:t>Time Series/Longitudinal data </a:t>
            </a:r>
            <a:r>
              <a:rPr lang="en-US" sz="2800" dirty="0" smtClean="0">
                <a:solidFill>
                  <a:srgbClr val="333333"/>
                </a:solidFill>
                <a:latin typeface="Georgia"/>
                <a:ea typeface="Georgia"/>
                <a:cs typeface="Georgia"/>
                <a:sym typeface="Georgia"/>
              </a:rPr>
              <a:t>are information </a:t>
            </a:r>
            <a:r>
              <a:rPr lang="en-US" sz="2800" u="sng" dirty="0" smtClean="0">
                <a:solidFill>
                  <a:srgbClr val="333333"/>
                </a:solidFill>
                <a:latin typeface="Georgia"/>
                <a:ea typeface="Georgia"/>
                <a:cs typeface="Georgia"/>
                <a:sym typeface="Georgia"/>
              </a:rPr>
              <a:t>repeatedly</a:t>
            </a:r>
            <a:r>
              <a:rPr lang="en-US" sz="2800" dirty="0" smtClean="0">
                <a:solidFill>
                  <a:srgbClr val="333333"/>
                </a:solidFill>
                <a:latin typeface="Georgia"/>
                <a:ea typeface="Georgia"/>
                <a:cs typeface="Georgia"/>
                <a:sym typeface="Georgia"/>
              </a:rPr>
              <a:t> gathered over time about the subject.</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a:t>
            </a:r>
            <a:r>
              <a:rPr lang="en-US" sz="2800" dirty="0">
                <a:solidFill>
                  <a:srgbClr val="333333"/>
                </a:solidFill>
                <a:latin typeface="Georgia"/>
                <a:ea typeface="Georgia"/>
                <a:cs typeface="Georgia"/>
                <a:sym typeface="Georgia"/>
              </a:rPr>
              <a:t>of </a:t>
            </a:r>
            <a:r>
              <a:rPr lang="en-US" sz="2800" dirty="0" smtClean="0">
                <a:solidFill>
                  <a:srgbClr val="333333"/>
                </a:solidFill>
                <a:latin typeface="Georgia"/>
                <a:ea typeface="Georgia"/>
                <a:cs typeface="Georgia"/>
                <a:sym typeface="Georgia"/>
              </a:rPr>
              <a:t>time series/longitudinal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pic>
        <p:nvPicPr>
          <p:cNvPr id="2052" name="Picture 4" descr="https://i.ytimg.com/vi/g6DIaFnnCiI/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036" y="2648458"/>
            <a:ext cx="3412369" cy="19202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11738" y="5327650"/>
            <a:ext cx="2709298" cy="1723484"/>
            <a:chOff x="1911738" y="5327650"/>
            <a:chExt cx="2709298" cy="1723484"/>
          </a:xfrm>
        </p:grpSpPr>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Polling</a:t>
              </a:r>
              <a:endParaRPr lang="en-US" dirty="0"/>
            </a:p>
          </p:txBody>
        </p:sp>
        <p:pic>
          <p:nvPicPr>
            <p:cNvPr id="2056" name="Picture 8" descr="http://big.assets.huffingtonpost.com/pquymyi-bu2mscu_hy5t5q.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738" y="5327650"/>
              <a:ext cx="270929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920366" y="5327650"/>
            <a:ext cx="2813710" cy="1723398"/>
            <a:chOff x="4920366" y="5327650"/>
            <a:chExt cx="2813710" cy="1723398"/>
          </a:xfrm>
        </p:grpSpPr>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Twitter Timeline</a:t>
              </a:r>
              <a:endParaRPr lang="en-US" dirty="0"/>
            </a:p>
          </p:txBody>
        </p:sp>
        <p:pic>
          <p:nvPicPr>
            <p:cNvPr id="2058" name="Picture 10" descr="http://marketing4actors.com/wp-content/uploads/2016/02/Screen-Shot-2016-02-18-at-3.23.22-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112" y="5327650"/>
              <a:ext cx="154221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8356698" y="5327650"/>
            <a:ext cx="2530927" cy="1723397"/>
            <a:chOff x="8356698" y="5327650"/>
            <a:chExt cx="2530927" cy="1723397"/>
          </a:xfrm>
        </p:grpSpPr>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Weather Observations</a:t>
              </a:r>
              <a:endParaRPr lang="en-US" dirty="0"/>
            </a:p>
          </p:txBody>
        </p:sp>
        <p:pic>
          <p:nvPicPr>
            <p:cNvPr id="2060" name="Picture 12" descr="https://pbs.twimg.com/media/Cp-2E1yXEAAx4FX.jpg: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3208" y="5327650"/>
              <a:ext cx="1877906"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73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a:t>
            </a:r>
            <a:r>
              <a:rPr lang="en-US" sz="2800" dirty="0">
                <a:solidFill>
                  <a:srgbClr val="333333"/>
                </a:solidFill>
                <a:latin typeface="Georgia"/>
                <a:ea typeface="Georgia"/>
                <a:cs typeface="Georgia"/>
                <a:sym typeface="Georgia"/>
              </a:rPr>
              <a:t>of time series/longitudinal </a:t>
            </a:r>
            <a:r>
              <a:rPr lang="en-US" sz="2800" dirty="0" smtClean="0">
                <a:solidFill>
                  <a:srgbClr val="333333"/>
                </a:solidFill>
                <a:latin typeface="Georgia"/>
                <a:ea typeface="Georgia"/>
                <a:cs typeface="Georgia"/>
                <a:sym typeface="Georgia"/>
              </a:rPr>
              <a:t>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There is a clear sequence and structure to the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a:solidFill>
                  <a:srgbClr val="333333"/>
                </a:solidFill>
                <a:latin typeface="Georgia"/>
                <a:ea typeface="Georgia"/>
                <a:cs typeface="Georgia"/>
                <a:sym typeface="Georgia"/>
              </a:rPr>
              <a:t>Multiple outcomes can be </a:t>
            </a:r>
            <a:r>
              <a:rPr lang="en-US" sz="2800" dirty="0" smtClean="0">
                <a:solidFill>
                  <a:srgbClr val="333333"/>
                </a:solidFill>
                <a:latin typeface="Georgia"/>
                <a:ea typeface="Georgia"/>
                <a:cs typeface="Georgia"/>
                <a:sym typeface="Georgia"/>
              </a:rPr>
              <a:t>measured.</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a:t>
            </a:r>
            <a:r>
              <a:rPr lang="en-US" sz="2800" dirty="0">
                <a:solidFill>
                  <a:srgbClr val="333333"/>
                </a:solidFill>
                <a:latin typeface="Georgia"/>
                <a:ea typeface="Georgia"/>
                <a:cs typeface="Georgia"/>
                <a:sym typeface="Georgia"/>
              </a:rPr>
              <a:t>time series/longitudinal</a:t>
            </a:r>
            <a:r>
              <a:rPr lang="en-US" sz="2800" dirty="0" smtClean="0">
                <a:solidFill>
                  <a:srgbClr val="333333"/>
                </a:solidFill>
                <a:latin typeface="Georgia"/>
                <a:ea typeface="Georgia"/>
                <a:cs typeface="Georgia"/>
                <a:sym typeface="Georgia"/>
              </a:rPr>
              <a:t>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expensive and time-consuming to maintain.</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especially prone to having missing or incomplete data.</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spTree>
    <p:extLst>
      <p:ext uri="{BB962C8B-B14F-4D97-AF65-F5344CB8AC3E}">
        <p14:creationId xmlns:p14="http://schemas.microsoft.com/office/powerpoint/2010/main" val="3533674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dirty="0">
                <a:solidFill>
                  <a:srgbClr val="FFFFFF"/>
                </a:solidFill>
                <a:latin typeface="Oswald"/>
                <a:ea typeface="Oswald"/>
                <a:cs typeface="Oswald"/>
                <a:sym typeface="Oswald"/>
              </a:rPr>
              <a:t>PRE-WORK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What </a:t>
            </a:r>
            <a:r>
              <a:rPr lang="en-US" sz="1800" dirty="0">
                <a:solidFill>
                  <a:srgbClr val="333333"/>
                </a:solidFill>
                <a:latin typeface="Georgia"/>
                <a:ea typeface="Georgia"/>
                <a:cs typeface="Georgia"/>
                <a:sym typeface="Georgia"/>
              </a:rPr>
              <a:t>type of data is </a:t>
            </a:r>
            <a:r>
              <a:rPr lang="en-US" sz="1800" dirty="0" smtClean="0">
                <a:solidFill>
                  <a:srgbClr val="333333"/>
                </a:solidFill>
                <a:latin typeface="Georgia"/>
                <a:ea typeface="Georgia"/>
                <a:cs typeface="Georgia"/>
                <a:sym typeface="Georgia"/>
              </a:rPr>
              <a:t>the delay data?</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Determine </a:t>
            </a:r>
            <a:r>
              <a:rPr lang="en-US" sz="1800" dirty="0">
                <a:solidFill>
                  <a:srgbClr val="333333"/>
                </a:solidFill>
                <a:latin typeface="Georgia"/>
                <a:ea typeface="Georgia"/>
                <a:cs typeface="Georgia"/>
                <a:sym typeface="Georgia"/>
              </a:rPr>
              <a:t>the if weather delays are associated with the winter season for flights arriving at Washington DC’s National Airport (DCA) from January 2015 – December 2015 using the Bureau of 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http://www.transtats.bts.gov/OT_Delay/OT_DelayCause1.asp</a:t>
            </a:r>
            <a:r>
              <a:rPr lang="en-US" sz="1600" dirty="0" smtClean="0">
                <a:solidFill>
                  <a:srgbClr val="333333"/>
                </a:solidFill>
                <a:latin typeface="Georgia"/>
                <a:ea typeface="Georgia"/>
                <a:cs typeface="Georgia"/>
                <a:sym typeface="Georgia"/>
              </a:rPr>
              <a:t>).</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spcAft>
                <a:spcPts val="1200"/>
              </a:spcAft>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Can </a:t>
            </a:r>
            <a:r>
              <a:rPr lang="en-US" sz="1800" dirty="0">
                <a:solidFill>
                  <a:srgbClr val="333333"/>
                </a:solidFill>
                <a:latin typeface="Georgia"/>
                <a:ea typeface="Georgia"/>
                <a:cs typeface="Georgia"/>
                <a:sym typeface="Georgia"/>
              </a:rPr>
              <a:t>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WRITE A RESEARCH QUESTION WITH RAW DATA</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endParaRPr lang="en-US" sz="1800" dirty="0" smtClean="0">
              <a:latin typeface="Georgia"/>
              <a:ea typeface="Georgia"/>
              <a:cs typeface="Georgia"/>
              <a:sym typeface="Georgia"/>
            </a:endParaRPr>
          </a:p>
          <a:p>
            <a:pPr marL="457200" marR="0" lvl="0" indent="-342900" algn="l" rtl="0">
              <a:spcBef>
                <a:spcPts val="0"/>
              </a:spcBef>
              <a:buClr>
                <a:srgbClr val="000000"/>
              </a:buClr>
              <a:buSzPct val="100000"/>
              <a:buFont typeface="Georgia"/>
              <a:buAutoNum type="arabicPeriod"/>
            </a:pPr>
            <a:r>
              <a:rPr lang="en-US" sz="1800" dirty="0" smtClean="0">
                <a:latin typeface="Georgia"/>
                <a:ea typeface="Georgia"/>
                <a:cs typeface="Georgia"/>
                <a:sym typeface="Georgia"/>
              </a:rPr>
              <a:t>Individually</a:t>
            </a:r>
            <a:r>
              <a:rPr lang="en-US" sz="1800" dirty="0">
                <a:latin typeface="Georgia"/>
                <a:ea typeface="Georgia"/>
                <a:cs typeface="Georgia"/>
                <a:sym typeface="Georgia"/>
              </a:rPr>
              <a:t>, look at the data from </a:t>
            </a:r>
            <a:r>
              <a:rPr lang="en-US" sz="1800" u="sng" dirty="0">
                <a:solidFill>
                  <a:schemeClr val="hlink"/>
                </a:solidFill>
                <a:latin typeface="Georgia"/>
                <a:ea typeface="Georgia"/>
                <a:cs typeface="Georgia"/>
                <a:sym typeface="Georgia"/>
                <a:hlinkClick r:id="rId4"/>
              </a:rPr>
              <a:t>Kaggle’s Titanic competition</a:t>
            </a:r>
            <a:r>
              <a:rPr lang="en-US" sz="1800" dirty="0">
                <a:latin typeface="Georgia"/>
                <a:ea typeface="Georgia"/>
                <a:cs typeface="Georgia"/>
                <a:sym typeface="Georgia"/>
              </a:rPr>
              <a:t> and write a high quality research question</a:t>
            </a:r>
            <a:r>
              <a:rPr lang="en-US" sz="1800" dirty="0" smtClean="0">
                <a:latin typeface="Georgia"/>
                <a:ea typeface="Georgia"/>
                <a:cs typeface="Georgia"/>
                <a:sym typeface="Georgia"/>
              </a:rPr>
              <a:t>.</a:t>
            </a:r>
          </a:p>
          <a:p>
            <a:pPr marL="457200" marR="0" lvl="0" indent="-342900" algn="l" rtl="0">
              <a:spcBef>
                <a:spcPts val="0"/>
              </a:spcBef>
              <a:buClr>
                <a:srgbClr val="000000"/>
              </a:buClr>
              <a:buSzPct val="100000"/>
              <a:buFont typeface="Georgia"/>
              <a:buAutoNum type="arabicPeriod"/>
            </a:pPr>
            <a:endParaRPr lang="en-US" sz="1800" dirty="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is the SMART aim for this data</a:t>
            </a:r>
            <a:r>
              <a:rPr lang="en-US" sz="1800" dirty="0" smtClean="0">
                <a:solidFill>
                  <a:schemeClr val="dk1"/>
                </a:solidFill>
                <a:latin typeface="Georgia"/>
                <a:ea typeface="Georgia"/>
                <a:cs typeface="Georgia"/>
                <a:sym typeface="Georgia"/>
              </a:rPr>
              <a:t>?</a:t>
            </a:r>
          </a:p>
          <a:p>
            <a:pPr marL="914400" lvl="1" indent="-342900" rtl="0">
              <a:spcBef>
                <a:spcPts val="0"/>
              </a:spcBef>
              <a:buClr>
                <a:schemeClr val="dk1"/>
              </a:buClr>
              <a:buSzPct val="100000"/>
              <a:buFont typeface="Georgia"/>
              <a:buAutoNum type="alphaL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WRITE A RESEARCH QUESTION WITH RAW DATA</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SMART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Questions?</a:t>
            </a:r>
          </a:p>
          <a:p>
            <a:pPr lvl="0" rtl="0">
              <a:lnSpc>
                <a:spcPct val="100000"/>
              </a:lnSpc>
              <a:spcBef>
                <a:spcPts val="0"/>
              </a:spcBef>
              <a:buNone/>
            </a:pPr>
            <a:endParaRPr sz="2800" dirty="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SMART REVIEW</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DATA SCIENCE WORKFLOW:           ACQUIRE &amp; PARSE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the remainder of class, we’ll talk about steps 2 &amp; 3 of the data science workflow:  acquire and </a:t>
            </a:r>
            <a:r>
              <a:rPr lang="en-US" sz="2800" dirty="0" smtClean="0">
                <a:latin typeface="Georgia"/>
                <a:ea typeface="Georgia"/>
                <a:cs typeface="Georgia"/>
                <a:sym typeface="Georgia"/>
              </a:rPr>
              <a:t>parse.</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a:t>
            </a:r>
            <a:r>
              <a:rPr lang="en-US" sz="2800" dirty="0" smtClean="0">
                <a:latin typeface="Georgia"/>
                <a:ea typeface="Georgia"/>
                <a:cs typeface="Georgia"/>
                <a:sym typeface="Georgia"/>
              </a:rPr>
              <a:t>do a demo and then a code along using </a:t>
            </a:r>
            <a:r>
              <a:rPr lang="en-US" sz="2800" dirty="0">
                <a:latin typeface="Georgia"/>
                <a:ea typeface="Georgia"/>
                <a:cs typeface="Georgia"/>
                <a:sym typeface="Georgia"/>
              </a:rPr>
              <a:t>I</a:t>
            </a:r>
            <a:r>
              <a:rPr lang="en-US" sz="2800" dirty="0" smtClean="0">
                <a:latin typeface="Georgia"/>
                <a:ea typeface="Georgia"/>
                <a:cs typeface="Georgia"/>
                <a:sym typeface="Georgia"/>
              </a:rPr>
              <a:t>Python Notebook.</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Finally</a:t>
            </a:r>
            <a:r>
              <a:rPr lang="en-US" sz="2800" dirty="0">
                <a:latin typeface="Georgia"/>
                <a:ea typeface="Georgia"/>
                <a:cs typeface="Georgia"/>
                <a:sym typeface="Georgia"/>
              </a:rPr>
              <a:t>, </a:t>
            </a:r>
            <a:r>
              <a:rPr lang="en-US" sz="2800" dirty="0" smtClean="0">
                <a:latin typeface="Georgia"/>
                <a:ea typeface="Georgia"/>
                <a:cs typeface="Georgia"/>
                <a:sym typeface="Georgia"/>
              </a:rPr>
              <a:t>we’ll wrap up with a lab where everyone will get some </a:t>
            </a:r>
            <a:r>
              <a:rPr lang="en-US" sz="2800" dirty="0">
                <a:latin typeface="Georgia"/>
                <a:ea typeface="Georgia"/>
                <a:cs typeface="Georgia"/>
                <a:sym typeface="Georgia"/>
              </a:rPr>
              <a:t>hands-on practice </a:t>
            </a:r>
            <a:r>
              <a:rPr lang="en-US" sz="2800" dirty="0" smtClean="0">
                <a:latin typeface="Georgia"/>
                <a:ea typeface="Georgia"/>
                <a:cs typeface="Georgia"/>
                <a:sym typeface="Georgia"/>
              </a:rPr>
              <a:t>with these concepts.</a:t>
            </a:r>
            <a:endParaRPr lang="en-US"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WALKTHROUGH ACQUIRE &amp; PARSES WITH PANDAS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determine </a:t>
            </a:r>
            <a:r>
              <a:rPr lang="en-US" sz="2800" dirty="0">
                <a:solidFill>
                  <a:schemeClr val="dk1"/>
                </a:solidFill>
                <a:latin typeface="Georgia"/>
                <a:ea typeface="Georgia"/>
                <a:cs typeface="Georgia"/>
                <a:sym typeface="Georgia"/>
              </a:rPr>
              <a:t>if we have the “right” dataset for our </a:t>
            </a:r>
            <a:r>
              <a:rPr lang="en-US" sz="2800" dirty="0" smtClean="0">
                <a:solidFill>
                  <a:schemeClr val="dk1"/>
                </a:solidFill>
                <a:latin typeface="Georgia"/>
                <a:ea typeface="Georgia"/>
                <a:cs typeface="Georgia"/>
                <a:sym typeface="Georgia"/>
              </a:rPr>
              <a:t>problem.</a:t>
            </a:r>
            <a:endParaRPr lang="en-US" sz="2800" dirty="0">
              <a:solidFill>
                <a:schemeClr val="dk1"/>
              </a:solidFill>
              <a:latin typeface="Georgia"/>
              <a:ea typeface="Georgia"/>
              <a:cs typeface="Georgia"/>
              <a:sym typeface="Georgia"/>
            </a:endParaRPr>
          </a:p>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dirty="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ACQUIRE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Data </a:t>
            </a:r>
            <a:r>
              <a:rPr lang="en-US" sz="2800" dirty="0">
                <a:solidFill>
                  <a:schemeClr val="dk1"/>
                </a:solidFill>
                <a:latin typeface="Georgia"/>
                <a:ea typeface="Georgia"/>
                <a:cs typeface="Georgia"/>
                <a:sym typeface="Georgia"/>
              </a:rPr>
              <a:t>can be acquired through a variety of </a:t>
            </a:r>
            <a:r>
              <a:rPr lang="en-US" sz="2800" dirty="0" smtClean="0">
                <a:solidFill>
                  <a:schemeClr val="dk1"/>
                </a:solidFill>
                <a:latin typeface="Georgia"/>
                <a:ea typeface="Georgia"/>
                <a:cs typeface="Georgia"/>
                <a:sym typeface="Georgia"/>
              </a:rPr>
              <a:t>sources such as:</a:t>
            </a:r>
            <a:endParaRPr lang="en-US" sz="2800" dirty="0">
              <a:solidFill>
                <a:schemeClr val="dk1"/>
              </a:solidFill>
              <a:latin typeface="Georgia"/>
              <a:ea typeface="Georgia"/>
              <a:cs typeface="Georgia"/>
              <a:sym typeface="Georgia"/>
            </a:endParaRPr>
          </a:p>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Web </a:t>
            </a:r>
            <a:r>
              <a:rPr lang="en-US" sz="2800" dirty="0" smtClean="0">
                <a:solidFill>
                  <a:schemeClr val="dk1"/>
                </a:solidFill>
                <a:latin typeface="Georgia"/>
                <a:ea typeface="Georgia"/>
                <a:cs typeface="Georgia"/>
                <a:sym typeface="Georgia"/>
              </a:rPr>
              <a:t>(e.g. Websites, Google Analytics)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smtClean="0">
                <a:solidFill>
                  <a:schemeClr val="dk1"/>
                </a:solidFill>
                <a:latin typeface="Georgia"/>
                <a:ea typeface="Georgia"/>
                <a:cs typeface="Georgia"/>
                <a:sym typeface="Georgia"/>
              </a:rPr>
              <a:t>Flat Files (e.g. CSV</a:t>
            </a:r>
            <a:r>
              <a:rPr lang="en-US" sz="2800" dirty="0">
                <a:solidFill>
                  <a:schemeClr val="dk1"/>
                </a:solidFill>
                <a:latin typeface="Georgia"/>
                <a:ea typeface="Georgia"/>
                <a:cs typeface="Georgia"/>
                <a:sym typeface="Georgia"/>
              </a:rPr>
              <a:t>, </a:t>
            </a:r>
            <a:r>
              <a:rPr lang="en-US" sz="2800" dirty="0" smtClean="0">
                <a:solidFill>
                  <a:schemeClr val="dk1"/>
                </a:solidFill>
                <a:latin typeface="Georgia"/>
                <a:ea typeface="Georgia"/>
                <a:cs typeface="Georgia"/>
                <a:sym typeface="Georgia"/>
              </a:rPr>
              <a:t>XLSX, XML</a:t>
            </a:r>
            <a:r>
              <a:rPr lang="en-US" sz="2800" dirty="0">
                <a:solidFill>
                  <a:schemeClr val="dk1"/>
                </a:solidFill>
                <a:latin typeface="Georgia"/>
                <a:ea typeface="Georgia"/>
                <a:cs typeface="Georgia"/>
                <a:sym typeface="Georgia"/>
              </a:rPr>
              <a:t>, TXT, JSON)</a:t>
            </a: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Databases </a:t>
            </a:r>
            <a:r>
              <a:rPr lang="en-US" sz="2800" dirty="0" smtClean="0">
                <a:solidFill>
                  <a:schemeClr val="dk1"/>
                </a:solidFill>
                <a:latin typeface="Georgia"/>
                <a:ea typeface="Georgia"/>
                <a:cs typeface="Georgia"/>
                <a:sym typeface="Georgia"/>
              </a:rPr>
              <a:t>(e.g. SQL</a:t>
            </a:r>
            <a:r>
              <a:rPr lang="en-US" sz="2800" dirty="0">
                <a:solidFill>
                  <a:schemeClr val="dk1"/>
                </a:solidFill>
                <a:latin typeface="Georgia"/>
                <a:ea typeface="Georgia"/>
                <a:cs typeface="Georgia"/>
                <a:sym typeface="Georgia"/>
              </a:rPr>
              <a:t>, NOSQL, etc)</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indent="-256540">
              <a:buClr>
                <a:schemeClr val="dk1"/>
              </a:buClr>
              <a:buSzPct val="100000"/>
              <a:buFont typeface="Georgia"/>
              <a:buChar char="‣"/>
            </a:pPr>
            <a:r>
              <a:rPr lang="en-US" sz="2800" dirty="0">
                <a:solidFill>
                  <a:schemeClr val="dk1"/>
                </a:solidFill>
                <a:latin typeface="Georgia"/>
                <a:ea typeface="Georgia"/>
                <a:cs typeface="Georgia"/>
                <a:sym typeface="Georgia"/>
              </a:rPr>
              <a:t>Today, we’ll </a:t>
            </a:r>
            <a:r>
              <a:rPr lang="en-US" sz="2800" dirty="0" smtClean="0">
                <a:solidFill>
                  <a:schemeClr val="dk1"/>
                </a:solidFill>
                <a:latin typeface="Georgia"/>
                <a:ea typeface="Georgia"/>
                <a:cs typeface="Georgia"/>
                <a:sym typeface="Georgia"/>
              </a:rPr>
              <a:t>be using </a:t>
            </a:r>
            <a:r>
              <a:rPr lang="en-US" sz="2800" dirty="0">
                <a:solidFill>
                  <a:schemeClr val="dk1"/>
                </a:solidFill>
                <a:latin typeface="Georgia"/>
                <a:ea typeface="Georgia"/>
                <a:cs typeface="Georgia"/>
                <a:sym typeface="Georgia"/>
              </a:rPr>
              <a:t>a CSV (comma separated file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spcAft>
                <a:spcPts val="1200"/>
              </a:spcAft>
              <a:buNone/>
            </a:pPr>
            <a:endParaRPr sz="2800" dirty="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LOGISTICS OF ACQUIRING YOUR DATA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Create and open an I</a:t>
            </a:r>
            <a:r>
              <a:rPr lang="en-US" sz="2800" dirty="0" smtClean="0">
                <a:latin typeface="Georgia"/>
                <a:ea typeface="Georgia"/>
                <a:cs typeface="Georgia"/>
                <a:sym typeface="Georgia"/>
              </a:rPr>
              <a:t>Python </a:t>
            </a:r>
            <a:r>
              <a:rPr lang="en-US" sz="2800" dirty="0">
                <a:latin typeface="Georgia"/>
                <a:ea typeface="Georgia"/>
                <a:cs typeface="Georgia"/>
                <a:sym typeface="Georgia"/>
              </a:rPr>
              <a:t>Notebook</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Complete the Python pre-work</a:t>
            </a:r>
          </a:p>
          <a:p>
            <a:pPr marR="0" lvl="0" algn="l" rtl="0">
              <a:spcBef>
                <a:spcPts val="1000"/>
              </a:spcBef>
              <a:buNone/>
            </a:pPr>
            <a:endParaRPr sz="2800" dirty="0">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focus on better understanding the data you’ve chosen by…</a:t>
            </a:r>
          </a:p>
          <a:p>
            <a:pPr marL="203200" lvl="0" indent="-256540" rtl="0">
              <a:lnSpc>
                <a:spcPct val="100000"/>
              </a:lnSpc>
              <a:spcBef>
                <a:spcPts val="0"/>
              </a:spcBef>
              <a:buClr>
                <a:schemeClr val="dk1"/>
              </a:buClr>
              <a:buSzPct val="100000"/>
              <a:buFont typeface="Georgia"/>
              <a:buChar char="‣"/>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Creating </a:t>
            </a:r>
            <a:r>
              <a:rPr lang="en-US" sz="2800" dirty="0">
                <a:solidFill>
                  <a:schemeClr val="dk1"/>
                </a:solidFill>
                <a:latin typeface="Georgia"/>
                <a:ea typeface="Georgia"/>
                <a:cs typeface="Georgia"/>
                <a:sym typeface="Georgia"/>
              </a:rPr>
              <a:t>or </a:t>
            </a:r>
            <a:r>
              <a:rPr lang="en-US" sz="2800" dirty="0" smtClean="0">
                <a:solidFill>
                  <a:schemeClr val="dk1"/>
                </a:solidFill>
                <a:latin typeface="Georgia"/>
                <a:ea typeface="Georgia"/>
                <a:cs typeface="Georgia"/>
                <a:sym typeface="Georgia"/>
              </a:rPr>
              <a:t>reviewing </a:t>
            </a:r>
            <a:r>
              <a:rPr lang="en-US" sz="2800" dirty="0">
                <a:solidFill>
                  <a:schemeClr val="dk1"/>
                </a:solidFill>
                <a:latin typeface="Georgia"/>
                <a:ea typeface="Georgia"/>
                <a:cs typeface="Georgia"/>
                <a:sym typeface="Georgia"/>
              </a:rPr>
              <a:t>the data </a:t>
            </a:r>
            <a:r>
              <a:rPr lang="en-US" sz="2800" dirty="0" smtClean="0">
                <a:solidFill>
                  <a:schemeClr val="dk1"/>
                </a:solidFill>
                <a:latin typeface="Georgia"/>
                <a:ea typeface="Georgia"/>
                <a:cs typeface="Georgia"/>
                <a:sym typeface="Georgia"/>
              </a:rPr>
              <a:t>dictionary (if one exists)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Performing </a:t>
            </a:r>
            <a:r>
              <a:rPr lang="en-US" sz="2800" dirty="0">
                <a:solidFill>
                  <a:schemeClr val="dk1"/>
                </a:solidFill>
                <a:latin typeface="Georgia"/>
                <a:ea typeface="Georgia"/>
                <a:cs typeface="Georgia"/>
                <a:sym typeface="Georgia"/>
              </a:rPr>
              <a:t>exploratory </a:t>
            </a:r>
            <a:r>
              <a:rPr lang="en-US" sz="2800" dirty="0" smtClean="0">
                <a:solidFill>
                  <a:schemeClr val="dk1"/>
                </a:solidFill>
                <a:latin typeface="Georgia"/>
                <a:ea typeface="Georgia"/>
                <a:cs typeface="Georgia"/>
                <a:sym typeface="Georgia"/>
              </a:rPr>
              <a:t>analysis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Describing the structure of the data</a:t>
            </a:r>
          </a:p>
          <a:p>
            <a:pPr lvl="1" rtl="0">
              <a:lnSpc>
                <a:spcPct val="100000"/>
              </a:lnSpc>
              <a:spcBef>
                <a:spcPts val="0"/>
              </a:spcBef>
              <a:buClr>
                <a:schemeClr val="dk1"/>
              </a:buClr>
              <a:buSzPct val="100000"/>
              <a:buFont typeface="Georgia"/>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Exploring each variable </a:t>
            </a:r>
            <a:r>
              <a:rPr lang="en-US" sz="2800" dirty="0">
                <a:solidFill>
                  <a:schemeClr val="dk1"/>
                </a:solidFill>
                <a:latin typeface="Georgia"/>
                <a:ea typeface="Georgia"/>
                <a:cs typeface="Georgia"/>
                <a:sym typeface="Georgia"/>
              </a:rPr>
              <a:t>and </a:t>
            </a:r>
            <a:r>
              <a:rPr lang="en-US" sz="2800" dirty="0" smtClean="0">
                <a:solidFill>
                  <a:schemeClr val="dk1"/>
                </a:solidFill>
                <a:latin typeface="Georgia"/>
                <a:ea typeface="Georgia"/>
                <a:cs typeface="Georgia"/>
                <a:sym typeface="Georgia"/>
              </a:rPr>
              <a:t>how they store information (e.g. categorical vs continuous)</a:t>
            </a:r>
            <a:endParaRPr lang="en-US" sz="2800" dirty="0">
              <a:solidFill>
                <a:schemeClr val="dk1"/>
              </a:solidFill>
              <a:latin typeface="Georgia"/>
              <a:ea typeface="Georgia"/>
              <a:cs typeface="Georgia"/>
              <a:sym typeface="Georgia"/>
            </a:endParaRP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PARSE:  UNDERSTANDING YOUR DATA</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a:buClr>
                <a:schemeClr val="dk1"/>
              </a:buClr>
              <a:buSzPct val="100000"/>
              <a:buFont typeface="Georgia"/>
              <a:buChar char="‣"/>
            </a:pPr>
            <a:r>
              <a:rPr lang="en-US" sz="2800" dirty="0">
                <a:solidFill>
                  <a:schemeClr val="dk1"/>
                </a:solidFill>
                <a:latin typeface="Georgia"/>
                <a:ea typeface="Georgia"/>
                <a:cs typeface="Georgia"/>
                <a:sym typeface="Georgia"/>
              </a:rPr>
              <a:t>Data dictionaries </a:t>
            </a:r>
            <a:r>
              <a:rPr lang="en-US" sz="2800" dirty="0" smtClean="0">
                <a:solidFill>
                  <a:schemeClr val="dk1"/>
                </a:solidFill>
                <a:latin typeface="Georgia"/>
                <a:ea typeface="Georgia"/>
                <a:cs typeface="Georgia"/>
                <a:sym typeface="Georgia"/>
              </a:rPr>
              <a:t>are key to understanding both the big picture and details of data such as how the information was collected or how a specific variables was coded (e.g. Is </a:t>
            </a:r>
            <a:r>
              <a:rPr lang="en-US" sz="2800" dirty="0">
                <a:solidFill>
                  <a:schemeClr val="dk1"/>
                </a:solidFill>
                <a:latin typeface="Georgia"/>
                <a:ea typeface="Georgia"/>
                <a:cs typeface="Georgia"/>
                <a:sym typeface="Georgia"/>
              </a:rPr>
              <a:t>the currency dollars or </a:t>
            </a:r>
            <a:r>
              <a:rPr lang="en-US" sz="2800" dirty="0" smtClean="0">
                <a:solidFill>
                  <a:schemeClr val="dk1"/>
                </a:solidFill>
                <a:latin typeface="Georgia"/>
                <a:ea typeface="Georgia"/>
                <a:cs typeface="Georgia"/>
                <a:sym typeface="Georgia"/>
              </a:rPr>
              <a:t>euros?).</a:t>
            </a:r>
            <a:endParaRPr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They make it easier to share </a:t>
            </a:r>
            <a:r>
              <a:rPr lang="en-US" sz="2800" dirty="0" smtClean="0">
                <a:solidFill>
                  <a:schemeClr val="dk1"/>
                </a:solidFill>
                <a:latin typeface="Georgia"/>
                <a:ea typeface="Georgia"/>
                <a:cs typeface="Georgia"/>
                <a:sym typeface="Georgia"/>
              </a:rPr>
              <a:t>data and give an opportunity for the data owners to give guidance to users looking to analyze it.</a:t>
            </a:r>
            <a:endParaRPr lang="en-US" sz="2800" dirty="0">
              <a:solidFill>
                <a:schemeClr val="dk1"/>
              </a:solidFill>
              <a:latin typeface="Georgia"/>
              <a:ea typeface="Georgia"/>
              <a:cs typeface="Georgia"/>
              <a:sym typeface="Georgia"/>
            </a:endParaRP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 TO DATA DICTIONARIES AND DOCUMENTATION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NumPy</a:t>
            </a:r>
            <a:r>
              <a:rPr lang="en-US" sz="2800" dirty="0" smtClean="0">
                <a:latin typeface="Georgia"/>
                <a:ea typeface="Georgia"/>
                <a:cs typeface="Georgia"/>
                <a:sym typeface="Georgia"/>
              </a:rPr>
              <a:t> is a package for Python that adds a lot of helpful mathematical and scientific computing functionality (e.g. linear algebra). </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also introduces </a:t>
            </a:r>
            <a:r>
              <a:rPr lang="en-US" sz="2800" dirty="0" smtClean="0">
                <a:latin typeface="Georgia"/>
                <a:ea typeface="Georgia"/>
                <a:cs typeface="Georgia"/>
                <a:sym typeface="Georgia"/>
                <a:hlinkClick r:id="rId3"/>
              </a:rPr>
              <a:t>a new data structure called an </a:t>
            </a:r>
            <a:r>
              <a:rPr lang="en-US" sz="2800" b="1" dirty="0" smtClean="0">
                <a:latin typeface="Georgia"/>
                <a:ea typeface="Georgia"/>
                <a:cs typeface="Georgia"/>
                <a:sym typeface="Georgia"/>
                <a:hlinkClick r:id="rId3"/>
              </a:rPr>
              <a:t>array</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a modified version of a traditional list to make math operations easier to work with. </a:t>
            </a:r>
            <a:endParaRPr lang="en-US" sz="2800" b="1" dirty="0">
              <a:latin typeface="Georgia"/>
              <a:ea typeface="Georgia"/>
              <a:cs typeface="Georgia"/>
              <a:sym typeface="Georgia"/>
            </a:endParaRPr>
          </a:p>
          <a:p>
            <a:pPr marL="203200" indent="-256540">
              <a:buSzPct val="100000"/>
              <a:buFont typeface="Georgia"/>
              <a:buChar char="‣"/>
            </a:pPr>
            <a:endParaRPr lang="en-US" sz="2800" b="1"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Pandas</a:t>
            </a:r>
            <a:r>
              <a:rPr lang="en-US" sz="2800" dirty="0" smtClean="0">
                <a:latin typeface="Georgia"/>
                <a:ea typeface="Georgia"/>
                <a:cs typeface="Georgia"/>
                <a:sym typeface="Georgia"/>
              </a:rPr>
              <a:t> is a package for Python that provides a ton of new functionality related to data analysis (e.g. reading in data files, organizing data).</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introduces </a:t>
            </a:r>
            <a:r>
              <a:rPr lang="en-US" sz="2800" dirty="0" smtClean="0">
                <a:latin typeface="Georgia"/>
                <a:ea typeface="Georgia"/>
                <a:cs typeface="Georgia"/>
                <a:sym typeface="Georgia"/>
                <a:hlinkClick r:id="rId4"/>
              </a:rPr>
              <a:t>a new data structure called a </a:t>
            </a:r>
            <a:r>
              <a:rPr lang="en-US" sz="2800" b="1" dirty="0" smtClean="0">
                <a:latin typeface="Georgia"/>
                <a:ea typeface="Georgia"/>
                <a:cs typeface="Georgia"/>
                <a:sym typeface="Georgia"/>
                <a:hlinkClick r:id="rId4"/>
              </a:rPr>
              <a:t>DataFrame</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Python’s version of an Excel workbook or SQL database table.</a:t>
            </a:r>
            <a:endParaRPr sz="2800" dirty="0">
              <a:latin typeface="Georgia"/>
              <a:ea typeface="Georgia"/>
              <a:cs typeface="Georgia"/>
              <a:sym typeface="Georgia"/>
            </a:endParaRPr>
          </a:p>
          <a:p>
            <a:pPr lvl="0" rtl="0">
              <a:spcBef>
                <a:spcPts val="0"/>
              </a:spcBef>
              <a:buNone/>
            </a:pPr>
            <a:endParaRPr sz="2800" dirty="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LAB WALKTHROUGH</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I</a:t>
            </a:r>
            <a:r>
              <a:rPr lang="en-US" sz="2800" dirty="0">
                <a:solidFill>
                  <a:srgbClr val="333333"/>
                </a:solidFill>
                <a:latin typeface="Georgia"/>
                <a:ea typeface="Georgia"/>
                <a:cs typeface="Georgia"/>
                <a:sym typeface="Georgia"/>
              </a:rPr>
              <a:t>n this lab, you will </a:t>
            </a:r>
            <a:r>
              <a:rPr lang="en-US" sz="2800" dirty="0" smtClean="0">
                <a:solidFill>
                  <a:srgbClr val="333333"/>
                </a:solidFill>
                <a:latin typeface="Georgia"/>
                <a:ea typeface="Georgia"/>
                <a:cs typeface="Georgia"/>
                <a:sym typeface="Georgia"/>
              </a:rPr>
              <a:t>work with a dataset containing weather information called ozone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B</a:t>
            </a:r>
            <a:r>
              <a:rPr lang="en-US" sz="2800" dirty="0">
                <a:solidFill>
                  <a:srgbClr val="333333"/>
                </a:solidFill>
                <a:latin typeface="Georgia"/>
                <a:ea typeface="Georgia"/>
                <a:cs typeface="Georgia"/>
                <a:sym typeface="Georgia"/>
              </a:rPr>
              <a:t>y the end of the lab, you </a:t>
            </a:r>
            <a:r>
              <a:rPr lang="en-US" sz="2800" dirty="0" smtClean="0">
                <a:solidFill>
                  <a:srgbClr val="333333"/>
                </a:solidFill>
                <a:latin typeface="Georgia"/>
                <a:ea typeface="Georgia"/>
                <a:cs typeface="Georgia"/>
                <a:sym typeface="Georgia"/>
              </a:rPr>
              <a:t>will be able to:</a:t>
            </a:r>
            <a:endParaRPr lang="en-US" sz="2800" dirty="0">
              <a:solidFill>
                <a:srgbClr val="333333"/>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Check </a:t>
            </a:r>
            <a:r>
              <a:rPr lang="en-US" sz="2800" dirty="0">
                <a:solidFill>
                  <a:schemeClr val="dk1"/>
                </a:solidFill>
                <a:latin typeface="Georgia"/>
                <a:ea typeface="Georgia"/>
                <a:cs typeface="Georgia"/>
                <a:sym typeface="Georgia"/>
              </a:rPr>
              <a:t>basic features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LESSON 2 LAB WALKTHROUGH</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TOPIC REVIEW</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Let’s go through the lab.  Any questions?</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Today, we’ve talked about</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Defining a problem</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Types of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Acquiring and parsing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Using Pandas</a:t>
            </a:r>
          </a:p>
          <a:p>
            <a:pPr marR="0" lvl="0" algn="l" rtl="0">
              <a:spcBef>
                <a:spcPts val="1000"/>
              </a:spcBef>
              <a:buNone/>
            </a:pPr>
            <a:endParaRPr sz="2800" dirty="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BEFORE NEXT CLASS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Oswald"/>
                <a:ea typeface="Oswald"/>
                <a:cs typeface="Oswald"/>
                <a:sym typeface="Oswald"/>
              </a:rPr>
              <a:t>EXPERIMENTAL DESIGN AND PANDAS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Project: Unit 1</a:t>
            </a:r>
          </a:p>
          <a:p>
            <a:pPr marR="0" lvl="0" algn="l" rtl="0">
              <a:spcBef>
                <a:spcPts val="1000"/>
              </a:spcBef>
              <a:buNone/>
            </a:pPr>
            <a:endParaRPr dirty="0">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dirty="0">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DON’T FORGET TO FILL OUT YOUR EXIT TICKET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635000" y="736600"/>
            <a:ext cx="7721599" cy="431799"/>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i="0" u="none" strike="noStrike" cap="none" dirty="0">
                <a:solidFill>
                  <a:srgbClr val="FFFFFF"/>
                </a:solidFill>
                <a:latin typeface="Oswald"/>
                <a:ea typeface="Oswald"/>
                <a:cs typeface="Oswald"/>
                <a:sym typeface="Oswald"/>
              </a:rPr>
              <a:t>THANKS!</a:t>
            </a:r>
          </a:p>
        </p:txBody>
      </p:sp>
      <p:cxnSp>
        <p:nvCxnSpPr>
          <p:cNvPr id="599" name="Shape 599"/>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600" name="Shape 600"/>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601" name="Shape 601"/>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Five</a:t>
            </a:r>
          </a:p>
        </p:txBody>
      </p:sp>
      <p:sp>
        <p:nvSpPr>
          <p:cNvPr id="602" name="Shape 602"/>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Five</a:t>
            </a:r>
          </a:p>
        </p:txBody>
      </p:sp>
      <p:sp>
        <p:nvSpPr>
          <p:cNvPr id="603" name="Shape 603"/>
          <p:cNvSpPr/>
          <p:nvPr/>
        </p:nvSpPr>
        <p:spPr>
          <a:xfrm>
            <a:off x="635000" y="1587500"/>
            <a:ext cx="11734800" cy="5969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3600" b="1" i="0" u="none" strike="noStrike" cap="none" dirty="0">
                <a:solidFill>
                  <a:srgbClr val="FFFFFF"/>
                </a:solidFill>
                <a:latin typeface="Oswald"/>
                <a:ea typeface="Oswald"/>
                <a:cs typeface="Oswald"/>
                <a:sym typeface="Oswald"/>
              </a:rPr>
              <a:t>NAME</a:t>
            </a:r>
          </a:p>
        </p:txBody>
      </p:sp>
      <p:sp>
        <p:nvSpPr>
          <p:cNvPr id="604" name="Shape 604"/>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Optional Information:</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Email?</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Website?</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Twitter?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r>
              <a:rPr lang="en-US" sz="2800" dirty="0">
                <a:latin typeface="Georgia"/>
                <a:ea typeface="Georgia"/>
                <a:cs typeface="Georgia"/>
                <a:sym typeface="Georgia"/>
              </a:rPr>
              <a:t>The steps:</a:t>
            </a:r>
          </a:p>
          <a:p>
            <a:pPr marR="0" lvl="0" algn="l" rtl="0">
              <a:spcBef>
                <a:spcPts val="0"/>
              </a:spcBef>
              <a:buNone/>
            </a:pPr>
            <a:endParaRPr sz="2800" dirty="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Identify</a:t>
            </a:r>
            <a:r>
              <a:rPr lang="en-US" sz="2800" dirty="0">
                <a:latin typeface="Georgia"/>
                <a:ea typeface="Georgia"/>
                <a:cs typeface="Georgia"/>
                <a:sym typeface="Georgia"/>
              </a:rPr>
              <a:t> the problem</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Acquire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Parse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Mine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Refine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Build</a:t>
            </a:r>
            <a:r>
              <a:rPr lang="en-US" sz="2800" dirty="0">
                <a:latin typeface="Georgia"/>
                <a:ea typeface="Georgia"/>
                <a:cs typeface="Georgia"/>
                <a:sym typeface="Georgia"/>
              </a:rPr>
              <a:t> a data model</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Present</a:t>
            </a:r>
            <a:r>
              <a:rPr lang="en-US" sz="2800" dirty="0">
                <a:latin typeface="Georgia"/>
                <a:ea typeface="Georgia"/>
                <a:cs typeface="Georgia"/>
                <a:sym typeface="Georgia"/>
              </a:rPr>
              <a: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3" name="Group 2"/>
          <p:cNvGrpSpPr/>
          <p:nvPr/>
        </p:nvGrpSpPr>
        <p:grpSpPr>
          <a:xfrm>
            <a:off x="3911644" y="4718050"/>
            <a:ext cx="5181513" cy="2355946"/>
            <a:chOff x="1597674" y="5029104"/>
            <a:chExt cx="5181513" cy="2355946"/>
          </a:xfrm>
        </p:grpSpPr>
        <p:pic>
          <p:nvPicPr>
            <p:cNvPr id="8" name="Shape 401" descr="3 Parse.png"/>
            <p:cNvPicPr preferRelativeResize="0"/>
            <p:nvPr/>
          </p:nvPicPr>
          <p:blipFill rotWithShape="1">
            <a:blip r:embed="rId3">
              <a:alphaModFix/>
            </a:blip>
            <a:srcRect l="3497" r="73556"/>
            <a:stretch/>
          </p:blipFill>
          <p:spPr>
            <a:xfrm>
              <a:off x="1597674" y="5129159"/>
              <a:ext cx="1676074" cy="1990736"/>
            </a:xfrm>
            <a:prstGeom prst="rect">
              <a:avLst/>
            </a:prstGeom>
            <a:noFill/>
            <a:ln>
              <a:noFill/>
            </a:ln>
          </p:spPr>
        </p:pic>
        <p:pic>
          <p:nvPicPr>
            <p:cNvPr id="9" name="Shape 408" descr="4 Mine.png"/>
            <p:cNvPicPr preferRelativeResize="0"/>
            <p:nvPr/>
          </p:nvPicPr>
          <p:blipFill rotWithShape="1">
            <a:blip r:embed="rId4">
              <a:alphaModFix/>
            </a:blip>
            <a:srcRect l="4103" r="77017"/>
            <a:stretch/>
          </p:blipFill>
          <p:spPr>
            <a:xfrm>
              <a:off x="3338703" y="5029104"/>
              <a:ext cx="1653570" cy="2355946"/>
            </a:xfrm>
            <a:prstGeom prst="rect">
              <a:avLst/>
            </a:prstGeom>
            <a:noFill/>
            <a:ln>
              <a:noFill/>
            </a:ln>
          </p:spPr>
        </p:pic>
        <p:pic>
          <p:nvPicPr>
            <p:cNvPr id="10" name="Shape 415" descr="5 Refine.png"/>
            <p:cNvPicPr preferRelativeResize="0"/>
            <p:nvPr/>
          </p:nvPicPr>
          <p:blipFill rotWithShape="1">
            <a:blip r:embed="rId5">
              <a:alphaModFix/>
            </a:blip>
            <a:srcRect l="778" r="73330"/>
            <a:stretch/>
          </p:blipFill>
          <p:spPr>
            <a:xfrm>
              <a:off x="4992273" y="5152935"/>
              <a:ext cx="1786914" cy="1990736"/>
            </a:xfrm>
            <a:prstGeom prst="rect">
              <a:avLst/>
            </a:prstGeom>
            <a:noFill/>
            <a:ln>
              <a:noFill/>
            </a:ln>
          </p:spPr>
        </p:pic>
      </p:grpSp>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We’re going to focus on steps 1-2 (Identify the Problem and Acquire the Data</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We’ll </a:t>
            </a:r>
            <a:r>
              <a:rPr lang="en-US" sz="2800" dirty="0">
                <a:latin typeface="Georgia"/>
                <a:ea typeface="Georgia"/>
                <a:cs typeface="Georgia"/>
                <a:sym typeface="Georgia"/>
              </a:rPr>
              <a:t>cover steps 3-5 in the next few classes</a:t>
            </a:r>
          </a:p>
          <a:p>
            <a:pPr marR="0" lvl="0" algn="l" rtl="0">
              <a:spcBef>
                <a:spcPts val="1000"/>
              </a:spcBef>
              <a:buNone/>
            </a:pPr>
            <a:endParaRPr sz="2800" dirty="0">
              <a:latin typeface="Georgia"/>
              <a:ea typeface="Georgia"/>
              <a:cs typeface="Georgia"/>
              <a:sym typeface="Georgia"/>
            </a:endParaRPr>
          </a:p>
        </p:txBody>
      </p:sp>
      <p:grpSp>
        <p:nvGrpSpPr>
          <p:cNvPr id="2" name="Group 1"/>
          <p:cNvGrpSpPr/>
          <p:nvPr/>
        </p:nvGrpSpPr>
        <p:grpSpPr>
          <a:xfrm>
            <a:off x="4845691" y="2127250"/>
            <a:ext cx="3313418" cy="1828800"/>
            <a:chOff x="2159000" y="2691205"/>
            <a:chExt cx="3313418" cy="1828800"/>
          </a:xfrm>
        </p:grpSpPr>
        <p:pic>
          <p:nvPicPr>
            <p:cNvPr id="4" name="Shape 387" descr="1 Identify.png"/>
            <p:cNvPicPr preferRelativeResize="0"/>
            <p:nvPr/>
          </p:nvPicPr>
          <p:blipFill rotWithShape="1">
            <a:blip r:embed="rId6">
              <a:alphaModFix/>
            </a:blip>
            <a:srcRect r="71162"/>
            <a:stretch/>
          </p:blipFill>
          <p:spPr>
            <a:xfrm>
              <a:off x="2159000" y="2691205"/>
              <a:ext cx="1692054" cy="1828800"/>
            </a:xfrm>
            <a:prstGeom prst="rect">
              <a:avLst/>
            </a:prstGeom>
            <a:noFill/>
            <a:ln>
              <a:noFill/>
            </a:ln>
          </p:spPr>
        </p:pic>
        <p:pic>
          <p:nvPicPr>
            <p:cNvPr id="5" name="Shape 394" descr="2 Acquire.png"/>
            <p:cNvPicPr preferRelativeResize="0"/>
            <p:nvPr/>
          </p:nvPicPr>
          <p:blipFill rotWithShape="1">
            <a:blip r:embed="rId7">
              <a:alphaModFix/>
            </a:blip>
            <a:srcRect l="367" r="72428"/>
            <a:stretch/>
          </p:blipFill>
          <p:spPr>
            <a:xfrm>
              <a:off x="3833185" y="2767405"/>
              <a:ext cx="1639233" cy="1752599"/>
            </a:xfrm>
            <a:prstGeom prst="rect">
              <a:avLst/>
            </a:prstGeom>
            <a:noFill/>
            <a:ln>
              <a:noFill/>
            </a:ln>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ASKING A GOOD QUESTION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283" name="Shape 283"/>
          <p:cNvSpPr txBox="1">
            <a:spLocks noGrp="1"/>
          </p:cNvSpPr>
          <p:nvPr>
            <p:ph type="body" idx="1"/>
          </p:nvPr>
        </p:nvSpPr>
        <p:spPr>
          <a:xfrm>
            <a:off x="1549400" y="1990520"/>
            <a:ext cx="6248394" cy="174887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“A problem well stated is half solved.” </a:t>
            </a:r>
            <a:endParaRPr lang="en-US" sz="2800" dirty="0" smtClean="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 </a:t>
            </a:r>
            <a:r>
              <a:rPr lang="en-US" sz="2800" dirty="0" smtClean="0">
                <a:latin typeface="Georgia"/>
                <a:ea typeface="Georgia"/>
                <a:cs typeface="Georgia"/>
                <a:sym typeface="Georgia"/>
              </a:rPr>
              <a:t>          -</a:t>
            </a:r>
            <a:r>
              <a:rPr lang="en-US" sz="2800" dirty="0">
                <a:latin typeface="Georgia"/>
                <a:ea typeface="Georgia"/>
                <a:cs typeface="Georgia"/>
                <a:sym typeface="Georgia"/>
              </a:rPr>
              <a:t>Charles Kettering</a:t>
            </a:r>
          </a:p>
          <a:p>
            <a:pPr marR="0" lvl="0" algn="l" rtl="0">
              <a:spcBef>
                <a:spcPts val="0"/>
              </a:spcBef>
              <a:buNone/>
            </a:pPr>
            <a:endParaRPr sz="2800" dirty="0">
              <a:latin typeface="Georgia"/>
              <a:ea typeface="Georgia"/>
              <a:cs typeface="Georgia"/>
              <a:sym typeface="Georgia"/>
            </a:endParaRPr>
          </a:p>
        </p:txBody>
      </p:sp>
      <p:pic>
        <p:nvPicPr>
          <p:cNvPr id="284" name="Shape 284"/>
          <p:cNvPicPr preferRelativeResize="0"/>
          <p:nvPr/>
        </p:nvPicPr>
        <p:blipFill>
          <a:blip r:embed="rId3">
            <a:alphaModFix/>
          </a:blip>
          <a:stretch>
            <a:fillRect/>
          </a:stretch>
        </p:blipFill>
        <p:spPr>
          <a:xfrm>
            <a:off x="8666716" y="1593850"/>
            <a:ext cx="1815859" cy="2542216"/>
          </a:xfrm>
          <a:prstGeom prst="rect">
            <a:avLst/>
          </a:prstGeom>
          <a:noFill/>
          <a:ln>
            <a:noFill/>
          </a:ln>
        </p:spPr>
      </p:pic>
      <p:sp>
        <p:nvSpPr>
          <p:cNvPr id="5" name="Shape 283"/>
          <p:cNvSpPr txBox="1">
            <a:spLocks/>
          </p:cNvSpPr>
          <p:nvPr/>
        </p:nvSpPr>
        <p:spPr>
          <a:xfrm>
            <a:off x="5054600" y="4565650"/>
            <a:ext cx="6248394"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a:latin typeface="Georgia"/>
                <a:ea typeface="Georgia"/>
                <a:cs typeface="Georgia"/>
                <a:sym typeface="Georgia"/>
              </a:rPr>
              <a:t>“If you do not know how to ask the right question, you discover nothing</a:t>
            </a:r>
            <a:r>
              <a:rPr lang="en-US" sz="2800" dirty="0" smtClean="0">
                <a:latin typeface="Georgia"/>
                <a:ea typeface="Georgia"/>
                <a:cs typeface="Georgia"/>
                <a:sym typeface="Georgia"/>
              </a:rPr>
              <a:t>.”</a:t>
            </a:r>
          </a:p>
          <a:p>
            <a:pPr>
              <a:buSzPct val="100000"/>
            </a:pPr>
            <a:r>
              <a:rPr lang="en-US" sz="2800" dirty="0" smtClean="0">
                <a:latin typeface="Georgia"/>
                <a:ea typeface="Georgia"/>
                <a:cs typeface="Georgia"/>
                <a:sym typeface="Georgia"/>
              </a:rPr>
              <a:t>           - W. Edward Deming</a:t>
            </a:r>
          </a:p>
          <a:p>
            <a:endParaRPr lang="en-US" sz="2800" dirty="0">
              <a:latin typeface="Georgia"/>
              <a:ea typeface="Georgia"/>
              <a:cs typeface="Georgia"/>
              <a:sym typeface="Georgia"/>
            </a:endParaRPr>
          </a:p>
        </p:txBody>
      </p:sp>
      <p:pic>
        <p:nvPicPr>
          <p:cNvPr id="1026" name="Picture 2" descr="W. Edwards Dem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1" y="4169071"/>
            <a:ext cx="1605493" cy="2542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1985</Words>
  <Application>Microsoft Office PowerPoint</Application>
  <PresentationFormat>Custom</PresentationFormat>
  <Paragraphs>363</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Merriweather Sans</vt:lpstr>
      <vt:lpstr>Georgia</vt:lpstr>
      <vt:lpstr>Oswald</vt:lpstr>
      <vt:lpstr>Impact</vt:lpstr>
      <vt:lpstr>White</vt:lpstr>
      <vt:lpstr>PowerPoint Presentation</vt:lpstr>
      <vt:lpstr>TODAY’S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Doug</cp:lastModifiedBy>
  <cp:revision>59</cp:revision>
  <dcterms:modified xsi:type="dcterms:W3CDTF">2016-08-26T08:58:52Z</dcterms:modified>
</cp:coreProperties>
</file>